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8" r:id="rId2"/>
    <p:sldId id="266" r:id="rId3"/>
    <p:sldId id="305" r:id="rId4"/>
    <p:sldId id="303" r:id="rId5"/>
    <p:sldId id="308" r:id="rId6"/>
    <p:sldId id="306" r:id="rId7"/>
    <p:sldId id="274" r:id="rId8"/>
    <p:sldId id="301" r:id="rId9"/>
    <p:sldId id="277" r:id="rId10"/>
    <p:sldId id="304" r:id="rId11"/>
    <p:sldId id="262" r:id="rId12"/>
    <p:sldId id="275" r:id="rId13"/>
    <p:sldId id="273" r:id="rId14"/>
    <p:sldId id="284" r:id="rId15"/>
    <p:sldId id="283" r:id="rId16"/>
    <p:sldId id="282" r:id="rId17"/>
    <p:sldId id="259" r:id="rId18"/>
    <p:sldId id="278" r:id="rId19"/>
    <p:sldId id="279" r:id="rId20"/>
    <p:sldId id="309" r:id="rId21"/>
    <p:sldId id="256" r:id="rId22"/>
    <p:sldId id="257" r:id="rId23"/>
    <p:sldId id="291" r:id="rId24"/>
    <p:sldId id="292" r:id="rId25"/>
    <p:sldId id="310" r:id="rId26"/>
    <p:sldId id="285" r:id="rId27"/>
    <p:sldId id="286" r:id="rId28"/>
    <p:sldId id="287" r:id="rId29"/>
    <p:sldId id="296" r:id="rId30"/>
    <p:sldId id="260" r:id="rId31"/>
    <p:sldId id="288" r:id="rId32"/>
    <p:sldId id="311" r:id="rId33"/>
    <p:sldId id="294" r:id="rId34"/>
    <p:sldId id="290" r:id="rId35"/>
    <p:sldId id="295" r:id="rId36"/>
    <p:sldId id="298" r:id="rId37"/>
    <p:sldId id="307" r:id="rId38"/>
    <p:sldId id="300"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nesen, Gail" initials="TG" lastIdx="5" clrIdx="0">
    <p:extLst>
      <p:ext uri="{19B8F6BF-5375-455C-9EA6-DF929625EA0E}">
        <p15:presenceInfo xmlns:p15="http://schemas.microsoft.com/office/powerpoint/2012/main" userId="S-1-5-21-1339303556-449845944-1601390327-231594" providerId="AD"/>
      </p:ext>
    </p:extLst>
  </p:cmAuthor>
  <p:cmAuthor id="2" name="Brewer, Patricia F" initials="BPF" lastIdx="7" clrIdx="1">
    <p:extLst>
      <p:ext uri="{19B8F6BF-5375-455C-9EA6-DF929625EA0E}">
        <p15:presenceInfo xmlns:p15="http://schemas.microsoft.com/office/powerpoint/2012/main" userId="S-1-5-21-3057704224-1774555873-248915221-187732" providerId="AD"/>
      </p:ext>
    </p:extLst>
  </p:cmAuthor>
  <p:cmAuthor id="3" name="Vimont, John" initials="VJ" lastIdx="13" clrIdx="2">
    <p:extLst>
      <p:ext uri="{19B8F6BF-5375-455C-9EA6-DF929625EA0E}">
        <p15:presenceInfo xmlns:p15="http://schemas.microsoft.com/office/powerpoint/2012/main" userId="S-1-5-21-3057704224-1774555873-248915221-196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20" autoAdjust="0"/>
    <p:restoredTop sz="94660"/>
  </p:normalViewPr>
  <p:slideViewPr>
    <p:cSldViewPr snapToGrid="0">
      <p:cViewPr varScale="1">
        <p:scale>
          <a:sx n="99" d="100"/>
          <a:sy n="99" d="100"/>
        </p:scale>
        <p:origin x="65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Brewer\Documents\AWMA\2018\MEVE_Gantt_rhr_data_all_days_charts_031618.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577148155194113E-2"/>
          <c:y val="0.10942011128992057"/>
          <c:w val="0.92730560103266291"/>
          <c:h val="0.68662600771739601"/>
        </c:manualLayout>
      </c:layout>
      <c:barChart>
        <c:barDir val="col"/>
        <c:grouping val="stacked"/>
        <c:varyColors val="0"/>
        <c:ser>
          <c:idx val="2"/>
          <c:order val="0"/>
          <c:tx>
            <c:strRef>
              <c:f>YELL!$H$1</c:f>
              <c:strCache>
                <c:ptCount val="1"/>
                <c:pt idx="0">
                  <c:v>AmmSO4</c:v>
                </c:pt>
              </c:strCache>
            </c:strRef>
          </c:tx>
          <c:spPr>
            <a:solidFill>
              <a:srgbClr val="FFFF00"/>
            </a:solidFill>
            <a:ln>
              <a:noFill/>
            </a:ln>
            <a:effectLst/>
          </c:spPr>
          <c:invertIfNegative val="0"/>
          <c:cat>
            <c:numRef>
              <c:f>YELL!$E$2:$E$112</c:f>
              <c:numCache>
                <c:formatCode>m/d/yyyy</c:formatCode>
                <c:ptCount val="111"/>
                <c:pt idx="0">
                  <c:v>40672</c:v>
                </c:pt>
                <c:pt idx="1">
                  <c:v>40693</c:v>
                </c:pt>
                <c:pt idx="2">
                  <c:v>40618</c:v>
                </c:pt>
                <c:pt idx="3">
                  <c:v>40906</c:v>
                </c:pt>
                <c:pt idx="4">
                  <c:v>40873</c:v>
                </c:pt>
                <c:pt idx="5">
                  <c:v>40687</c:v>
                </c:pt>
                <c:pt idx="6">
                  <c:v>40642</c:v>
                </c:pt>
                <c:pt idx="7">
                  <c:v>40624</c:v>
                </c:pt>
                <c:pt idx="8">
                  <c:v>40555</c:v>
                </c:pt>
                <c:pt idx="9">
                  <c:v>40561</c:v>
                </c:pt>
                <c:pt idx="10">
                  <c:v>40870</c:v>
                </c:pt>
                <c:pt idx="11">
                  <c:v>40897</c:v>
                </c:pt>
                <c:pt idx="12">
                  <c:v>40882</c:v>
                </c:pt>
                <c:pt idx="13">
                  <c:v>40900</c:v>
                </c:pt>
                <c:pt idx="14">
                  <c:v>40552</c:v>
                </c:pt>
                <c:pt idx="15">
                  <c:v>40684</c:v>
                </c:pt>
                <c:pt idx="16">
                  <c:v>40546</c:v>
                </c:pt>
                <c:pt idx="17">
                  <c:v>40888</c:v>
                </c:pt>
                <c:pt idx="18">
                  <c:v>40597</c:v>
                </c:pt>
                <c:pt idx="19">
                  <c:v>40702</c:v>
                </c:pt>
                <c:pt idx="20">
                  <c:v>40654</c:v>
                </c:pt>
                <c:pt idx="21">
                  <c:v>40600</c:v>
                </c:pt>
                <c:pt idx="22">
                  <c:v>40558</c:v>
                </c:pt>
                <c:pt idx="23">
                  <c:v>40570</c:v>
                </c:pt>
                <c:pt idx="24">
                  <c:v>40603</c:v>
                </c:pt>
                <c:pt idx="25">
                  <c:v>40576</c:v>
                </c:pt>
                <c:pt idx="26">
                  <c:v>40660</c:v>
                </c:pt>
                <c:pt idx="27">
                  <c:v>40681</c:v>
                </c:pt>
                <c:pt idx="28">
                  <c:v>40567</c:v>
                </c:pt>
                <c:pt idx="29">
                  <c:v>40609</c:v>
                </c:pt>
                <c:pt idx="30">
                  <c:v>40690</c:v>
                </c:pt>
                <c:pt idx="31">
                  <c:v>40747</c:v>
                </c:pt>
                <c:pt idx="32">
                  <c:v>40663</c:v>
                </c:pt>
                <c:pt idx="33">
                  <c:v>40825</c:v>
                </c:pt>
                <c:pt idx="34">
                  <c:v>40591</c:v>
                </c:pt>
                <c:pt idx="35">
                  <c:v>40615</c:v>
                </c:pt>
                <c:pt idx="36">
                  <c:v>40864</c:v>
                </c:pt>
                <c:pt idx="37">
                  <c:v>40867</c:v>
                </c:pt>
                <c:pt idx="38">
                  <c:v>40708</c:v>
                </c:pt>
                <c:pt idx="39">
                  <c:v>40849</c:v>
                </c:pt>
                <c:pt idx="40">
                  <c:v>40711</c:v>
                </c:pt>
                <c:pt idx="41">
                  <c:v>40573</c:v>
                </c:pt>
                <c:pt idx="42">
                  <c:v>40720</c:v>
                </c:pt>
                <c:pt idx="43">
                  <c:v>40678</c:v>
                </c:pt>
                <c:pt idx="44">
                  <c:v>40744</c:v>
                </c:pt>
                <c:pt idx="45">
                  <c:v>40582</c:v>
                </c:pt>
                <c:pt idx="46">
                  <c:v>40588</c:v>
                </c:pt>
                <c:pt idx="47">
                  <c:v>40579</c:v>
                </c:pt>
                <c:pt idx="48">
                  <c:v>40705</c:v>
                </c:pt>
                <c:pt idx="49">
                  <c:v>40804</c:v>
                </c:pt>
                <c:pt idx="50">
                  <c:v>40840</c:v>
                </c:pt>
                <c:pt idx="51">
                  <c:v>40903</c:v>
                </c:pt>
                <c:pt idx="52">
                  <c:v>40846</c:v>
                </c:pt>
                <c:pt idx="53">
                  <c:v>40765</c:v>
                </c:pt>
                <c:pt idx="54">
                  <c:v>40861</c:v>
                </c:pt>
                <c:pt idx="55">
                  <c:v>40735</c:v>
                </c:pt>
                <c:pt idx="56">
                  <c:v>40726</c:v>
                </c:pt>
                <c:pt idx="57">
                  <c:v>40894</c:v>
                </c:pt>
                <c:pt idx="58">
                  <c:v>40828</c:v>
                </c:pt>
                <c:pt idx="59">
                  <c:v>40852</c:v>
                </c:pt>
                <c:pt idx="60">
                  <c:v>40717</c:v>
                </c:pt>
                <c:pt idx="61">
                  <c:v>40651</c:v>
                </c:pt>
                <c:pt idx="62">
                  <c:v>40696</c:v>
                </c:pt>
                <c:pt idx="63">
                  <c:v>40612</c:v>
                </c:pt>
                <c:pt idx="64">
                  <c:v>40768</c:v>
                </c:pt>
                <c:pt idx="65">
                  <c:v>40675</c:v>
                </c:pt>
                <c:pt idx="66">
                  <c:v>40837</c:v>
                </c:pt>
                <c:pt idx="67">
                  <c:v>40876</c:v>
                </c:pt>
                <c:pt idx="68">
                  <c:v>40657</c:v>
                </c:pt>
                <c:pt idx="69">
                  <c:v>40564</c:v>
                </c:pt>
                <c:pt idx="70">
                  <c:v>40606</c:v>
                </c:pt>
                <c:pt idx="71">
                  <c:v>40741</c:v>
                </c:pt>
                <c:pt idx="72">
                  <c:v>40834</c:v>
                </c:pt>
                <c:pt idx="73">
                  <c:v>40666</c:v>
                </c:pt>
                <c:pt idx="74">
                  <c:v>40831</c:v>
                </c:pt>
                <c:pt idx="75">
                  <c:v>40777</c:v>
                </c:pt>
                <c:pt idx="76">
                  <c:v>40750</c:v>
                </c:pt>
                <c:pt idx="77">
                  <c:v>40594</c:v>
                </c:pt>
                <c:pt idx="78">
                  <c:v>40669</c:v>
                </c:pt>
                <c:pt idx="79">
                  <c:v>40549</c:v>
                </c:pt>
                <c:pt idx="80">
                  <c:v>40729</c:v>
                </c:pt>
                <c:pt idx="81">
                  <c:v>40732</c:v>
                </c:pt>
                <c:pt idx="82">
                  <c:v>40738</c:v>
                </c:pt>
                <c:pt idx="83">
                  <c:v>40774</c:v>
                </c:pt>
                <c:pt idx="84">
                  <c:v>40780</c:v>
                </c:pt>
                <c:pt idx="85">
                  <c:v>40843</c:v>
                </c:pt>
                <c:pt idx="86">
                  <c:v>40699</c:v>
                </c:pt>
                <c:pt idx="87">
                  <c:v>40756</c:v>
                </c:pt>
                <c:pt idx="88">
                  <c:v>40855</c:v>
                </c:pt>
                <c:pt idx="89">
                  <c:v>40822</c:v>
                </c:pt>
                <c:pt idx="90">
                  <c:v>40753</c:v>
                </c:pt>
                <c:pt idx="91">
                  <c:v>40789</c:v>
                </c:pt>
                <c:pt idx="92">
                  <c:v>40585</c:v>
                </c:pt>
                <c:pt idx="93">
                  <c:v>40645</c:v>
                </c:pt>
                <c:pt idx="94">
                  <c:v>40858</c:v>
                </c:pt>
                <c:pt idx="95">
                  <c:v>40783</c:v>
                </c:pt>
                <c:pt idx="96">
                  <c:v>40885</c:v>
                </c:pt>
                <c:pt idx="97">
                  <c:v>40786</c:v>
                </c:pt>
                <c:pt idx="98">
                  <c:v>40723</c:v>
                </c:pt>
                <c:pt idx="99">
                  <c:v>40813</c:v>
                </c:pt>
                <c:pt idx="100">
                  <c:v>40621</c:v>
                </c:pt>
                <c:pt idx="101">
                  <c:v>40648</c:v>
                </c:pt>
                <c:pt idx="102">
                  <c:v>40810</c:v>
                </c:pt>
                <c:pt idx="103">
                  <c:v>40891</c:v>
                </c:pt>
                <c:pt idx="104">
                  <c:v>40801</c:v>
                </c:pt>
                <c:pt idx="105">
                  <c:v>40816</c:v>
                </c:pt>
                <c:pt idx="106">
                  <c:v>40819</c:v>
                </c:pt>
                <c:pt idx="107">
                  <c:v>40792</c:v>
                </c:pt>
                <c:pt idx="108">
                  <c:v>40771</c:v>
                </c:pt>
                <c:pt idx="109">
                  <c:v>40798</c:v>
                </c:pt>
                <c:pt idx="110">
                  <c:v>40795</c:v>
                </c:pt>
              </c:numCache>
            </c:numRef>
          </c:cat>
          <c:val>
            <c:numRef>
              <c:f>YELL!$H$2:$H$112</c:f>
              <c:numCache>
                <c:formatCode>General</c:formatCode>
                <c:ptCount val="111"/>
                <c:pt idx="0">
                  <c:v>0.37102979409999998</c:v>
                </c:pt>
                <c:pt idx="1">
                  <c:v>0.27786964050000001</c:v>
                </c:pt>
                <c:pt idx="2">
                  <c:v>0.42343192800000001</c:v>
                </c:pt>
                <c:pt idx="3">
                  <c:v>0.60743118559999998</c:v>
                </c:pt>
                <c:pt idx="4">
                  <c:v>1.0778418423</c:v>
                </c:pt>
                <c:pt idx="5">
                  <c:v>0.98022600510000002</c:v>
                </c:pt>
                <c:pt idx="6">
                  <c:v>1.4496241858000001</c:v>
                </c:pt>
                <c:pt idx="7">
                  <c:v>0.62018939309999999</c:v>
                </c:pt>
                <c:pt idx="8">
                  <c:v>0.76167674080000003</c:v>
                </c:pt>
                <c:pt idx="9">
                  <c:v>0.83837705529999995</c:v>
                </c:pt>
                <c:pt idx="10">
                  <c:v>1.5259606625</c:v>
                </c:pt>
                <c:pt idx="11">
                  <c:v>1.4383799157999999</c:v>
                </c:pt>
                <c:pt idx="12">
                  <c:v>1.5845123619999999</c:v>
                </c:pt>
                <c:pt idx="13">
                  <c:v>1.0530537765000001</c:v>
                </c:pt>
                <c:pt idx="14">
                  <c:v>0.91206411460000003</c:v>
                </c:pt>
                <c:pt idx="15">
                  <c:v>1.4947230063000001</c:v>
                </c:pt>
                <c:pt idx="16">
                  <c:v>2.7591957515000001</c:v>
                </c:pt>
                <c:pt idx="17">
                  <c:v>1.8473493432999999</c:v>
                </c:pt>
                <c:pt idx="18">
                  <c:v>1.1571553762</c:v>
                </c:pt>
                <c:pt idx="19">
                  <c:v>1.2379272503000001</c:v>
                </c:pt>
                <c:pt idx="20">
                  <c:v>1.831139791</c:v>
                </c:pt>
                <c:pt idx="21">
                  <c:v>1.6775430519000001</c:v>
                </c:pt>
                <c:pt idx="22">
                  <c:v>1.3069975152</c:v>
                </c:pt>
                <c:pt idx="23">
                  <c:v>1.0552552359</c:v>
                </c:pt>
                <c:pt idx="24">
                  <c:v>1.3864058627</c:v>
                </c:pt>
                <c:pt idx="25">
                  <c:v>1.1382323931</c:v>
                </c:pt>
                <c:pt idx="26">
                  <c:v>1.6855349207000001</c:v>
                </c:pt>
                <c:pt idx="27">
                  <c:v>2.5792880587</c:v>
                </c:pt>
                <c:pt idx="28">
                  <c:v>1.7807764869</c:v>
                </c:pt>
                <c:pt idx="29">
                  <c:v>3.1889890178</c:v>
                </c:pt>
                <c:pt idx="30">
                  <c:v>1.4788688588000001</c:v>
                </c:pt>
                <c:pt idx="31">
                  <c:v>1.2048009368000001</c:v>
                </c:pt>
                <c:pt idx="32">
                  <c:v>3.0143372567000002</c:v>
                </c:pt>
                <c:pt idx="33">
                  <c:v>1.5737990497000001</c:v>
                </c:pt>
                <c:pt idx="34">
                  <c:v>1.1063851716999999</c:v>
                </c:pt>
                <c:pt idx="35">
                  <c:v>2.6025407021999998</c:v>
                </c:pt>
                <c:pt idx="36">
                  <c:v>2.4559549472</c:v>
                </c:pt>
                <c:pt idx="37">
                  <c:v>1.6780628777</c:v>
                </c:pt>
                <c:pt idx="38">
                  <c:v>2.5259703400000002</c:v>
                </c:pt>
                <c:pt idx="39">
                  <c:v>2.4041736187999998</c:v>
                </c:pt>
                <c:pt idx="40">
                  <c:v>1.8038357797</c:v>
                </c:pt>
                <c:pt idx="41">
                  <c:v>1.9781909594</c:v>
                </c:pt>
                <c:pt idx="42">
                  <c:v>2.7398803437999999</c:v>
                </c:pt>
                <c:pt idx="43">
                  <c:v>3.6771829024999998</c:v>
                </c:pt>
                <c:pt idx="44">
                  <c:v>1.6750805235999999</c:v>
                </c:pt>
                <c:pt idx="45">
                  <c:v>4.1146234944</c:v>
                </c:pt>
                <c:pt idx="46">
                  <c:v>1.1221874157</c:v>
                </c:pt>
                <c:pt idx="47">
                  <c:v>1.4939892517</c:v>
                </c:pt>
                <c:pt idx="48">
                  <c:v>4.1711499241999999</c:v>
                </c:pt>
                <c:pt idx="49">
                  <c:v>2.7196399689000001</c:v>
                </c:pt>
                <c:pt idx="50">
                  <c:v>2.2066856808000002</c:v>
                </c:pt>
                <c:pt idx="51">
                  <c:v>1.7860095625000001</c:v>
                </c:pt>
                <c:pt idx="52">
                  <c:v>2.9868947394999998</c:v>
                </c:pt>
                <c:pt idx="53">
                  <c:v>1.5000136592</c:v>
                </c:pt>
                <c:pt idx="54">
                  <c:v>4.0168796502999999</c:v>
                </c:pt>
                <c:pt idx="55">
                  <c:v>2.5252317070000001</c:v>
                </c:pt>
                <c:pt idx="56">
                  <c:v>2.2097442632000002</c:v>
                </c:pt>
                <c:pt idx="57">
                  <c:v>2.5052001495999998</c:v>
                </c:pt>
                <c:pt idx="58">
                  <c:v>3.1803941541</c:v>
                </c:pt>
                <c:pt idx="59">
                  <c:v>2.0497317841</c:v>
                </c:pt>
                <c:pt idx="60">
                  <c:v>2.8109987836000001</c:v>
                </c:pt>
                <c:pt idx="61">
                  <c:v>4.6335588774999996</c:v>
                </c:pt>
                <c:pt idx="62">
                  <c:v>3.0425159281999998</c:v>
                </c:pt>
                <c:pt idx="63">
                  <c:v>3.9022678053000002</c:v>
                </c:pt>
                <c:pt idx="64">
                  <c:v>1.5825447686</c:v>
                </c:pt>
                <c:pt idx="65">
                  <c:v>2.7181021206999998</c:v>
                </c:pt>
                <c:pt idx="66">
                  <c:v>2.7221882627</c:v>
                </c:pt>
                <c:pt idx="67">
                  <c:v>4.6625229250000002</c:v>
                </c:pt>
                <c:pt idx="68">
                  <c:v>5.9440114974</c:v>
                </c:pt>
                <c:pt idx="69">
                  <c:v>3.2232044656999999</c:v>
                </c:pt>
                <c:pt idx="70">
                  <c:v>5.8449240845999997</c:v>
                </c:pt>
                <c:pt idx="71">
                  <c:v>2.8487064302</c:v>
                </c:pt>
                <c:pt idx="72">
                  <c:v>4.2190476931000003</c:v>
                </c:pt>
                <c:pt idx="73">
                  <c:v>4.4660159150999998</c:v>
                </c:pt>
                <c:pt idx="74">
                  <c:v>1.7879483086000001</c:v>
                </c:pt>
                <c:pt idx="75">
                  <c:v>3.1154579661000001</c:v>
                </c:pt>
                <c:pt idx="76">
                  <c:v>3.0658784463000002</c:v>
                </c:pt>
                <c:pt idx="77">
                  <c:v>6.0924216821000003</c:v>
                </c:pt>
                <c:pt idx="78">
                  <c:v>3.5680604356000001</c:v>
                </c:pt>
                <c:pt idx="79">
                  <c:v>3.6832571903</c:v>
                </c:pt>
                <c:pt idx="80">
                  <c:v>2.5161760168999998</c:v>
                </c:pt>
                <c:pt idx="81">
                  <c:v>2.4085158403000002</c:v>
                </c:pt>
                <c:pt idx="82">
                  <c:v>4.0249888255000004</c:v>
                </c:pt>
                <c:pt idx="83">
                  <c:v>1.7919983933999999</c:v>
                </c:pt>
                <c:pt idx="84">
                  <c:v>2.9114608732999998</c:v>
                </c:pt>
                <c:pt idx="85">
                  <c:v>4.3941205065000002</c:v>
                </c:pt>
                <c:pt idx="86">
                  <c:v>3.4781721041</c:v>
                </c:pt>
                <c:pt idx="87">
                  <c:v>2.5484871765000001</c:v>
                </c:pt>
                <c:pt idx="88">
                  <c:v>4.8980571910000004</c:v>
                </c:pt>
                <c:pt idx="89">
                  <c:v>0.26695096600000001</c:v>
                </c:pt>
                <c:pt idx="90">
                  <c:v>1.9014328109</c:v>
                </c:pt>
                <c:pt idx="91">
                  <c:v>2.3149759381999999</c:v>
                </c:pt>
                <c:pt idx="92">
                  <c:v>2.9690886314</c:v>
                </c:pt>
                <c:pt idx="93">
                  <c:v>7.5251005594000002</c:v>
                </c:pt>
                <c:pt idx="94">
                  <c:v>5.2757208622</c:v>
                </c:pt>
                <c:pt idx="95">
                  <c:v>3.2701632556</c:v>
                </c:pt>
                <c:pt idx="96">
                  <c:v>4.0788645749999999</c:v>
                </c:pt>
                <c:pt idx="97">
                  <c:v>2.3451848678</c:v>
                </c:pt>
                <c:pt idx="98">
                  <c:v>5.1923575241000002</c:v>
                </c:pt>
                <c:pt idx="99">
                  <c:v>2.3361845881000001</c:v>
                </c:pt>
                <c:pt idx="100">
                  <c:v>10.923071186</c:v>
                </c:pt>
                <c:pt idx="101">
                  <c:v>15.624312872000001</c:v>
                </c:pt>
                <c:pt idx="102">
                  <c:v>3.4868313660000001</c:v>
                </c:pt>
                <c:pt idx="103">
                  <c:v>8.1469887954000004</c:v>
                </c:pt>
                <c:pt idx="104">
                  <c:v>3.0719149146000002</c:v>
                </c:pt>
                <c:pt idx="105">
                  <c:v>2.2378490239</c:v>
                </c:pt>
                <c:pt idx="106">
                  <c:v>3.8362032990000001</c:v>
                </c:pt>
                <c:pt idx="107">
                  <c:v>3.0914607385999999</c:v>
                </c:pt>
                <c:pt idx="108">
                  <c:v>3.9202427195</c:v>
                </c:pt>
                <c:pt idx="109">
                  <c:v>4.0214231945999996</c:v>
                </c:pt>
                <c:pt idx="110">
                  <c:v>3.1982040273000001</c:v>
                </c:pt>
              </c:numCache>
            </c:numRef>
          </c:val>
          <c:extLst>
            <c:ext xmlns:c16="http://schemas.microsoft.com/office/drawing/2014/chart" uri="{C3380CC4-5D6E-409C-BE32-E72D297353CC}">
              <c16:uniqueId val="{00000000-16CB-40F1-885C-8DC8D6E53447}"/>
            </c:ext>
          </c:extLst>
        </c:ser>
        <c:ser>
          <c:idx val="3"/>
          <c:order val="1"/>
          <c:tx>
            <c:strRef>
              <c:f>YELL!$I$1</c:f>
              <c:strCache>
                <c:ptCount val="1"/>
                <c:pt idx="0">
                  <c:v>AmmNO3</c:v>
                </c:pt>
              </c:strCache>
            </c:strRef>
          </c:tx>
          <c:spPr>
            <a:solidFill>
              <a:srgbClr val="C00000"/>
            </a:solidFill>
            <a:ln>
              <a:noFill/>
            </a:ln>
            <a:effectLst/>
          </c:spPr>
          <c:invertIfNegative val="0"/>
          <c:cat>
            <c:numRef>
              <c:f>YELL!$E$2:$E$112</c:f>
              <c:numCache>
                <c:formatCode>m/d/yyyy</c:formatCode>
                <c:ptCount val="111"/>
                <c:pt idx="0">
                  <c:v>40672</c:v>
                </c:pt>
                <c:pt idx="1">
                  <c:v>40693</c:v>
                </c:pt>
                <c:pt idx="2">
                  <c:v>40618</c:v>
                </c:pt>
                <c:pt idx="3">
                  <c:v>40906</c:v>
                </c:pt>
                <c:pt idx="4">
                  <c:v>40873</c:v>
                </c:pt>
                <c:pt idx="5">
                  <c:v>40687</c:v>
                </c:pt>
                <c:pt idx="6">
                  <c:v>40642</c:v>
                </c:pt>
                <c:pt idx="7">
                  <c:v>40624</c:v>
                </c:pt>
                <c:pt idx="8">
                  <c:v>40555</c:v>
                </c:pt>
                <c:pt idx="9">
                  <c:v>40561</c:v>
                </c:pt>
                <c:pt idx="10">
                  <c:v>40870</c:v>
                </c:pt>
                <c:pt idx="11">
                  <c:v>40897</c:v>
                </c:pt>
                <c:pt idx="12">
                  <c:v>40882</c:v>
                </c:pt>
                <c:pt idx="13">
                  <c:v>40900</c:v>
                </c:pt>
                <c:pt idx="14">
                  <c:v>40552</c:v>
                </c:pt>
                <c:pt idx="15">
                  <c:v>40684</c:v>
                </c:pt>
                <c:pt idx="16">
                  <c:v>40546</c:v>
                </c:pt>
                <c:pt idx="17">
                  <c:v>40888</c:v>
                </c:pt>
                <c:pt idx="18">
                  <c:v>40597</c:v>
                </c:pt>
                <c:pt idx="19">
                  <c:v>40702</c:v>
                </c:pt>
                <c:pt idx="20">
                  <c:v>40654</c:v>
                </c:pt>
                <c:pt idx="21">
                  <c:v>40600</c:v>
                </c:pt>
                <c:pt idx="22">
                  <c:v>40558</c:v>
                </c:pt>
                <c:pt idx="23">
                  <c:v>40570</c:v>
                </c:pt>
                <c:pt idx="24">
                  <c:v>40603</c:v>
                </c:pt>
                <c:pt idx="25">
                  <c:v>40576</c:v>
                </c:pt>
                <c:pt idx="26">
                  <c:v>40660</c:v>
                </c:pt>
                <c:pt idx="27">
                  <c:v>40681</c:v>
                </c:pt>
                <c:pt idx="28">
                  <c:v>40567</c:v>
                </c:pt>
                <c:pt idx="29">
                  <c:v>40609</c:v>
                </c:pt>
                <c:pt idx="30">
                  <c:v>40690</c:v>
                </c:pt>
                <c:pt idx="31">
                  <c:v>40747</c:v>
                </c:pt>
                <c:pt idx="32">
                  <c:v>40663</c:v>
                </c:pt>
                <c:pt idx="33">
                  <c:v>40825</c:v>
                </c:pt>
                <c:pt idx="34">
                  <c:v>40591</c:v>
                </c:pt>
                <c:pt idx="35">
                  <c:v>40615</c:v>
                </c:pt>
                <c:pt idx="36">
                  <c:v>40864</c:v>
                </c:pt>
                <c:pt idx="37">
                  <c:v>40867</c:v>
                </c:pt>
                <c:pt idx="38">
                  <c:v>40708</c:v>
                </c:pt>
                <c:pt idx="39">
                  <c:v>40849</c:v>
                </c:pt>
                <c:pt idx="40">
                  <c:v>40711</c:v>
                </c:pt>
                <c:pt idx="41">
                  <c:v>40573</c:v>
                </c:pt>
                <c:pt idx="42">
                  <c:v>40720</c:v>
                </c:pt>
                <c:pt idx="43">
                  <c:v>40678</c:v>
                </c:pt>
                <c:pt idx="44">
                  <c:v>40744</c:v>
                </c:pt>
                <c:pt idx="45">
                  <c:v>40582</c:v>
                </c:pt>
                <c:pt idx="46">
                  <c:v>40588</c:v>
                </c:pt>
                <c:pt idx="47">
                  <c:v>40579</c:v>
                </c:pt>
                <c:pt idx="48">
                  <c:v>40705</c:v>
                </c:pt>
                <c:pt idx="49">
                  <c:v>40804</c:v>
                </c:pt>
                <c:pt idx="50">
                  <c:v>40840</c:v>
                </c:pt>
                <c:pt idx="51">
                  <c:v>40903</c:v>
                </c:pt>
                <c:pt idx="52">
                  <c:v>40846</c:v>
                </c:pt>
                <c:pt idx="53">
                  <c:v>40765</c:v>
                </c:pt>
                <c:pt idx="54">
                  <c:v>40861</c:v>
                </c:pt>
                <c:pt idx="55">
                  <c:v>40735</c:v>
                </c:pt>
                <c:pt idx="56">
                  <c:v>40726</c:v>
                </c:pt>
                <c:pt idx="57">
                  <c:v>40894</c:v>
                </c:pt>
                <c:pt idx="58">
                  <c:v>40828</c:v>
                </c:pt>
                <c:pt idx="59">
                  <c:v>40852</c:v>
                </c:pt>
                <c:pt idx="60">
                  <c:v>40717</c:v>
                </c:pt>
                <c:pt idx="61">
                  <c:v>40651</c:v>
                </c:pt>
                <c:pt idx="62">
                  <c:v>40696</c:v>
                </c:pt>
                <c:pt idx="63">
                  <c:v>40612</c:v>
                </c:pt>
                <c:pt idx="64">
                  <c:v>40768</c:v>
                </c:pt>
                <c:pt idx="65">
                  <c:v>40675</c:v>
                </c:pt>
                <c:pt idx="66">
                  <c:v>40837</c:v>
                </c:pt>
                <c:pt idx="67">
                  <c:v>40876</c:v>
                </c:pt>
                <c:pt idx="68">
                  <c:v>40657</c:v>
                </c:pt>
                <c:pt idx="69">
                  <c:v>40564</c:v>
                </c:pt>
                <c:pt idx="70">
                  <c:v>40606</c:v>
                </c:pt>
                <c:pt idx="71">
                  <c:v>40741</c:v>
                </c:pt>
                <c:pt idx="72">
                  <c:v>40834</c:v>
                </c:pt>
                <c:pt idx="73">
                  <c:v>40666</c:v>
                </c:pt>
                <c:pt idx="74">
                  <c:v>40831</c:v>
                </c:pt>
                <c:pt idx="75">
                  <c:v>40777</c:v>
                </c:pt>
                <c:pt idx="76">
                  <c:v>40750</c:v>
                </c:pt>
                <c:pt idx="77">
                  <c:v>40594</c:v>
                </c:pt>
                <c:pt idx="78">
                  <c:v>40669</c:v>
                </c:pt>
                <c:pt idx="79">
                  <c:v>40549</c:v>
                </c:pt>
                <c:pt idx="80">
                  <c:v>40729</c:v>
                </c:pt>
                <c:pt idx="81">
                  <c:v>40732</c:v>
                </c:pt>
                <c:pt idx="82">
                  <c:v>40738</c:v>
                </c:pt>
                <c:pt idx="83">
                  <c:v>40774</c:v>
                </c:pt>
                <c:pt idx="84">
                  <c:v>40780</c:v>
                </c:pt>
                <c:pt idx="85">
                  <c:v>40843</c:v>
                </c:pt>
                <c:pt idx="86">
                  <c:v>40699</c:v>
                </c:pt>
                <c:pt idx="87">
                  <c:v>40756</c:v>
                </c:pt>
                <c:pt idx="88">
                  <c:v>40855</c:v>
                </c:pt>
                <c:pt idx="89">
                  <c:v>40822</c:v>
                </c:pt>
                <c:pt idx="90">
                  <c:v>40753</c:v>
                </c:pt>
                <c:pt idx="91">
                  <c:v>40789</c:v>
                </c:pt>
                <c:pt idx="92">
                  <c:v>40585</c:v>
                </c:pt>
                <c:pt idx="93">
                  <c:v>40645</c:v>
                </c:pt>
                <c:pt idx="94">
                  <c:v>40858</c:v>
                </c:pt>
                <c:pt idx="95">
                  <c:v>40783</c:v>
                </c:pt>
                <c:pt idx="96">
                  <c:v>40885</c:v>
                </c:pt>
                <c:pt idx="97">
                  <c:v>40786</c:v>
                </c:pt>
                <c:pt idx="98">
                  <c:v>40723</c:v>
                </c:pt>
                <c:pt idx="99">
                  <c:v>40813</c:v>
                </c:pt>
                <c:pt idx="100">
                  <c:v>40621</c:v>
                </c:pt>
                <c:pt idx="101">
                  <c:v>40648</c:v>
                </c:pt>
                <c:pt idx="102">
                  <c:v>40810</c:v>
                </c:pt>
                <c:pt idx="103">
                  <c:v>40891</c:v>
                </c:pt>
                <c:pt idx="104">
                  <c:v>40801</c:v>
                </c:pt>
                <c:pt idx="105">
                  <c:v>40816</c:v>
                </c:pt>
                <c:pt idx="106">
                  <c:v>40819</c:v>
                </c:pt>
                <c:pt idx="107">
                  <c:v>40792</c:v>
                </c:pt>
                <c:pt idx="108">
                  <c:v>40771</c:v>
                </c:pt>
                <c:pt idx="109">
                  <c:v>40798</c:v>
                </c:pt>
                <c:pt idx="110">
                  <c:v>40795</c:v>
                </c:pt>
              </c:numCache>
            </c:numRef>
          </c:cat>
          <c:val>
            <c:numRef>
              <c:f>YELL!$I$2:$I$112</c:f>
              <c:numCache>
                <c:formatCode>General</c:formatCode>
                <c:ptCount val="111"/>
                <c:pt idx="0">
                  <c:v>3.2090171100000002E-2</c:v>
                </c:pt>
                <c:pt idx="1">
                  <c:v>0.1874955821</c:v>
                </c:pt>
                <c:pt idx="2">
                  <c:v>9.4045852900000004E-2</c:v>
                </c:pt>
                <c:pt idx="3">
                  <c:v>0.16280672190000001</c:v>
                </c:pt>
                <c:pt idx="4">
                  <c:v>0.18474559360000001</c:v>
                </c:pt>
                <c:pt idx="5">
                  <c:v>0.13142586540000001</c:v>
                </c:pt>
                <c:pt idx="6">
                  <c:v>0.19353098199999999</c:v>
                </c:pt>
                <c:pt idx="7">
                  <c:v>0.3767989262</c:v>
                </c:pt>
                <c:pt idx="8">
                  <c:v>0.41264151370000002</c:v>
                </c:pt>
                <c:pt idx="9">
                  <c:v>0.9512496185</c:v>
                </c:pt>
                <c:pt idx="10">
                  <c:v>0.34754173620000001</c:v>
                </c:pt>
                <c:pt idx="11">
                  <c:v>0.5316358336</c:v>
                </c:pt>
                <c:pt idx="12">
                  <c:v>0.1533237059</c:v>
                </c:pt>
                <c:pt idx="13">
                  <c:v>0.38549212469999999</c:v>
                </c:pt>
                <c:pt idx="14">
                  <c:v>1.6751546785</c:v>
                </c:pt>
                <c:pt idx="15">
                  <c:v>0.27429251139999999</c:v>
                </c:pt>
                <c:pt idx="16">
                  <c:v>0.18655816140000001</c:v>
                </c:pt>
                <c:pt idx="17">
                  <c:v>0.16884185060000001</c:v>
                </c:pt>
                <c:pt idx="18">
                  <c:v>1.2035674129</c:v>
                </c:pt>
                <c:pt idx="19">
                  <c:v>0.2103025553</c:v>
                </c:pt>
                <c:pt idx="20">
                  <c:v>0.56084270629999999</c:v>
                </c:pt>
                <c:pt idx="21">
                  <c:v>1.2092796386</c:v>
                </c:pt>
                <c:pt idx="22">
                  <c:v>1.2940976503999999</c:v>
                </c:pt>
                <c:pt idx="23">
                  <c:v>1.9594685487000001</c:v>
                </c:pt>
                <c:pt idx="24">
                  <c:v>1.2989426479999999</c:v>
                </c:pt>
                <c:pt idx="25">
                  <c:v>0.33146682170000002</c:v>
                </c:pt>
                <c:pt idx="26">
                  <c:v>1.5832216058999999</c:v>
                </c:pt>
                <c:pt idx="27">
                  <c:v>0.56302814040000004</c:v>
                </c:pt>
                <c:pt idx="28">
                  <c:v>1.9417859180999999</c:v>
                </c:pt>
                <c:pt idx="29">
                  <c:v>0.68889368600000001</c:v>
                </c:pt>
                <c:pt idx="30">
                  <c:v>1.2268021309999999</c:v>
                </c:pt>
                <c:pt idx="31">
                  <c:v>0.110676154</c:v>
                </c:pt>
                <c:pt idx="32">
                  <c:v>0.4010714494</c:v>
                </c:pt>
                <c:pt idx="33">
                  <c:v>0.44622763170000002</c:v>
                </c:pt>
                <c:pt idx="34">
                  <c:v>1.117112544</c:v>
                </c:pt>
                <c:pt idx="35">
                  <c:v>1.3315442148000001</c:v>
                </c:pt>
                <c:pt idx="36">
                  <c:v>0.9953837042</c:v>
                </c:pt>
                <c:pt idx="37">
                  <c:v>1.2382279129</c:v>
                </c:pt>
                <c:pt idx="38">
                  <c:v>0.1834769104</c:v>
                </c:pt>
                <c:pt idx="39">
                  <c:v>0.4719625308</c:v>
                </c:pt>
                <c:pt idx="40">
                  <c:v>0.38223219689999999</c:v>
                </c:pt>
                <c:pt idx="41">
                  <c:v>1.8799211014999999</c:v>
                </c:pt>
                <c:pt idx="42">
                  <c:v>0.181465405</c:v>
                </c:pt>
                <c:pt idx="43">
                  <c:v>0.46241812319999998</c:v>
                </c:pt>
                <c:pt idx="44">
                  <c:v>0.1268351086</c:v>
                </c:pt>
                <c:pt idx="45">
                  <c:v>0.38400365580000001</c:v>
                </c:pt>
                <c:pt idx="46">
                  <c:v>1.4094371665000001</c:v>
                </c:pt>
                <c:pt idx="47">
                  <c:v>3.3469844607999999</c:v>
                </c:pt>
                <c:pt idx="48">
                  <c:v>0.29822912150000003</c:v>
                </c:pt>
                <c:pt idx="49">
                  <c:v>0.26007806360000002</c:v>
                </c:pt>
                <c:pt idx="50">
                  <c:v>0.6131992584</c:v>
                </c:pt>
                <c:pt idx="51">
                  <c:v>3.1853823187999999</c:v>
                </c:pt>
                <c:pt idx="52">
                  <c:v>0.94893072440000004</c:v>
                </c:pt>
                <c:pt idx="53">
                  <c:v>8.5678179600000001E-2</c:v>
                </c:pt>
                <c:pt idx="54">
                  <c:v>1.3074730431999999</c:v>
                </c:pt>
                <c:pt idx="55">
                  <c:v>0.195563719</c:v>
                </c:pt>
                <c:pt idx="56">
                  <c:v>0.21752876400000001</c:v>
                </c:pt>
                <c:pt idx="57">
                  <c:v>3.4888265598000001</c:v>
                </c:pt>
                <c:pt idx="58">
                  <c:v>1.3217146609999999</c:v>
                </c:pt>
                <c:pt idx="59">
                  <c:v>2.3492689805999998</c:v>
                </c:pt>
                <c:pt idx="60">
                  <c:v>0.14794890099999999</c:v>
                </c:pt>
                <c:pt idx="61">
                  <c:v>1.2296332668000001</c:v>
                </c:pt>
                <c:pt idx="62">
                  <c:v>1.2176244897999999</c:v>
                </c:pt>
                <c:pt idx="63">
                  <c:v>2.1641207818999999</c:v>
                </c:pt>
                <c:pt idx="64">
                  <c:v>0.11173621709999999</c:v>
                </c:pt>
                <c:pt idx="65">
                  <c:v>2.5687008674</c:v>
                </c:pt>
                <c:pt idx="66">
                  <c:v>1.0384495857</c:v>
                </c:pt>
                <c:pt idx="67">
                  <c:v>2.2312371043999999</c:v>
                </c:pt>
                <c:pt idx="68">
                  <c:v>0.96314057119999996</c:v>
                </c:pt>
                <c:pt idx="69">
                  <c:v>4.5109105826000002</c:v>
                </c:pt>
                <c:pt idx="70">
                  <c:v>1.7300878205000001</c:v>
                </c:pt>
                <c:pt idx="71">
                  <c:v>0.34950296879999998</c:v>
                </c:pt>
                <c:pt idx="72">
                  <c:v>2.0199731130999998</c:v>
                </c:pt>
                <c:pt idx="73">
                  <c:v>1.7364887789000001</c:v>
                </c:pt>
                <c:pt idx="74">
                  <c:v>0.94671251040000004</c:v>
                </c:pt>
                <c:pt idx="75">
                  <c:v>0.46594635849999999</c:v>
                </c:pt>
                <c:pt idx="76">
                  <c:v>0.43766094779999998</c:v>
                </c:pt>
                <c:pt idx="77">
                  <c:v>1.6600569242000001</c:v>
                </c:pt>
                <c:pt idx="78">
                  <c:v>1.4702471558000001</c:v>
                </c:pt>
                <c:pt idx="79">
                  <c:v>4.6405873161000004</c:v>
                </c:pt>
                <c:pt idx="80">
                  <c:v>0.2695861772</c:v>
                </c:pt>
                <c:pt idx="81">
                  <c:v>0.31879662510000001</c:v>
                </c:pt>
                <c:pt idx="82">
                  <c:v>0.73506165239999999</c:v>
                </c:pt>
                <c:pt idx="83">
                  <c:v>0.20522268530000001</c:v>
                </c:pt>
                <c:pt idx="84">
                  <c:v>0.18672893509999999</c:v>
                </c:pt>
                <c:pt idx="85">
                  <c:v>2.8481733179000002</c:v>
                </c:pt>
                <c:pt idx="86">
                  <c:v>0.41249808999999998</c:v>
                </c:pt>
                <c:pt idx="87">
                  <c:v>0.31414776579999998</c:v>
                </c:pt>
                <c:pt idx="88">
                  <c:v>2.9423526538</c:v>
                </c:pt>
                <c:pt idx="89">
                  <c:v>4.3851572200000001E-2</c:v>
                </c:pt>
                <c:pt idx="90">
                  <c:v>0.2314059369</c:v>
                </c:pt>
                <c:pt idx="91">
                  <c:v>0.36629904600000002</c:v>
                </c:pt>
                <c:pt idx="92">
                  <c:v>6.9954736432000004</c:v>
                </c:pt>
                <c:pt idx="93">
                  <c:v>1.5213892682000001</c:v>
                </c:pt>
                <c:pt idx="94">
                  <c:v>4.2892860766999998</c:v>
                </c:pt>
                <c:pt idx="95">
                  <c:v>0.20522268530000001</c:v>
                </c:pt>
                <c:pt idx="96">
                  <c:v>7.8175005188000002</c:v>
                </c:pt>
                <c:pt idx="97">
                  <c:v>0.32014550479999998</c:v>
                </c:pt>
                <c:pt idx="98">
                  <c:v>1.0083586672</c:v>
                </c:pt>
                <c:pt idx="99">
                  <c:v>0.59947960310000004</c:v>
                </c:pt>
                <c:pt idx="100">
                  <c:v>3.1284690833000002</c:v>
                </c:pt>
                <c:pt idx="101">
                  <c:v>4.0959110940999999</c:v>
                </c:pt>
                <c:pt idx="102">
                  <c:v>0.35686390010000002</c:v>
                </c:pt>
                <c:pt idx="103">
                  <c:v>24.418896785000001</c:v>
                </c:pt>
                <c:pt idx="104">
                  <c:v>0.43490351430000002</c:v>
                </c:pt>
                <c:pt idx="105">
                  <c:v>0.67592235899999997</c:v>
                </c:pt>
                <c:pt idx="106">
                  <c:v>0.76797771049999997</c:v>
                </c:pt>
                <c:pt idx="107">
                  <c:v>0.81894579940000001</c:v>
                </c:pt>
                <c:pt idx="108">
                  <c:v>2.0569583745000002</c:v>
                </c:pt>
                <c:pt idx="109">
                  <c:v>0.84112410979999996</c:v>
                </c:pt>
                <c:pt idx="110">
                  <c:v>0.99277575920000005</c:v>
                </c:pt>
              </c:numCache>
            </c:numRef>
          </c:val>
          <c:extLst>
            <c:ext xmlns:c16="http://schemas.microsoft.com/office/drawing/2014/chart" uri="{C3380CC4-5D6E-409C-BE32-E72D297353CC}">
              <c16:uniqueId val="{00000001-16CB-40F1-885C-8DC8D6E53447}"/>
            </c:ext>
          </c:extLst>
        </c:ser>
        <c:ser>
          <c:idx val="4"/>
          <c:order val="2"/>
          <c:tx>
            <c:strRef>
              <c:f>YELL!$J$1</c:f>
              <c:strCache>
                <c:ptCount val="1"/>
                <c:pt idx="0">
                  <c:v>Organic Carbon</c:v>
                </c:pt>
              </c:strCache>
            </c:strRef>
          </c:tx>
          <c:spPr>
            <a:solidFill>
              <a:srgbClr val="00B050"/>
            </a:solidFill>
            <a:ln>
              <a:noFill/>
            </a:ln>
            <a:effectLst/>
          </c:spPr>
          <c:invertIfNegative val="0"/>
          <c:cat>
            <c:numRef>
              <c:f>YELL!$E$2:$E$112</c:f>
              <c:numCache>
                <c:formatCode>m/d/yyyy</c:formatCode>
                <c:ptCount val="111"/>
                <c:pt idx="0">
                  <c:v>40672</c:v>
                </c:pt>
                <c:pt idx="1">
                  <c:v>40693</c:v>
                </c:pt>
                <c:pt idx="2">
                  <c:v>40618</c:v>
                </c:pt>
                <c:pt idx="3">
                  <c:v>40906</c:v>
                </c:pt>
                <c:pt idx="4">
                  <c:v>40873</c:v>
                </c:pt>
                <c:pt idx="5">
                  <c:v>40687</c:v>
                </c:pt>
                <c:pt idx="6">
                  <c:v>40642</c:v>
                </c:pt>
                <c:pt idx="7">
                  <c:v>40624</c:v>
                </c:pt>
                <c:pt idx="8">
                  <c:v>40555</c:v>
                </c:pt>
                <c:pt idx="9">
                  <c:v>40561</c:v>
                </c:pt>
                <c:pt idx="10">
                  <c:v>40870</c:v>
                </c:pt>
                <c:pt idx="11">
                  <c:v>40897</c:v>
                </c:pt>
                <c:pt idx="12">
                  <c:v>40882</c:v>
                </c:pt>
                <c:pt idx="13">
                  <c:v>40900</c:v>
                </c:pt>
                <c:pt idx="14">
                  <c:v>40552</c:v>
                </c:pt>
                <c:pt idx="15">
                  <c:v>40684</c:v>
                </c:pt>
                <c:pt idx="16">
                  <c:v>40546</c:v>
                </c:pt>
                <c:pt idx="17">
                  <c:v>40888</c:v>
                </c:pt>
                <c:pt idx="18">
                  <c:v>40597</c:v>
                </c:pt>
                <c:pt idx="19">
                  <c:v>40702</c:v>
                </c:pt>
                <c:pt idx="20">
                  <c:v>40654</c:v>
                </c:pt>
                <c:pt idx="21">
                  <c:v>40600</c:v>
                </c:pt>
                <c:pt idx="22">
                  <c:v>40558</c:v>
                </c:pt>
                <c:pt idx="23">
                  <c:v>40570</c:v>
                </c:pt>
                <c:pt idx="24">
                  <c:v>40603</c:v>
                </c:pt>
                <c:pt idx="25">
                  <c:v>40576</c:v>
                </c:pt>
                <c:pt idx="26">
                  <c:v>40660</c:v>
                </c:pt>
                <c:pt idx="27">
                  <c:v>40681</c:v>
                </c:pt>
                <c:pt idx="28">
                  <c:v>40567</c:v>
                </c:pt>
                <c:pt idx="29">
                  <c:v>40609</c:v>
                </c:pt>
                <c:pt idx="30">
                  <c:v>40690</c:v>
                </c:pt>
                <c:pt idx="31">
                  <c:v>40747</c:v>
                </c:pt>
                <c:pt idx="32">
                  <c:v>40663</c:v>
                </c:pt>
                <c:pt idx="33">
                  <c:v>40825</c:v>
                </c:pt>
                <c:pt idx="34">
                  <c:v>40591</c:v>
                </c:pt>
                <c:pt idx="35">
                  <c:v>40615</c:v>
                </c:pt>
                <c:pt idx="36">
                  <c:v>40864</c:v>
                </c:pt>
                <c:pt idx="37">
                  <c:v>40867</c:v>
                </c:pt>
                <c:pt idx="38">
                  <c:v>40708</c:v>
                </c:pt>
                <c:pt idx="39">
                  <c:v>40849</c:v>
                </c:pt>
                <c:pt idx="40">
                  <c:v>40711</c:v>
                </c:pt>
                <c:pt idx="41">
                  <c:v>40573</c:v>
                </c:pt>
                <c:pt idx="42">
                  <c:v>40720</c:v>
                </c:pt>
                <c:pt idx="43">
                  <c:v>40678</c:v>
                </c:pt>
                <c:pt idx="44">
                  <c:v>40744</c:v>
                </c:pt>
                <c:pt idx="45">
                  <c:v>40582</c:v>
                </c:pt>
                <c:pt idx="46">
                  <c:v>40588</c:v>
                </c:pt>
                <c:pt idx="47">
                  <c:v>40579</c:v>
                </c:pt>
                <c:pt idx="48">
                  <c:v>40705</c:v>
                </c:pt>
                <c:pt idx="49">
                  <c:v>40804</c:v>
                </c:pt>
                <c:pt idx="50">
                  <c:v>40840</c:v>
                </c:pt>
                <c:pt idx="51">
                  <c:v>40903</c:v>
                </c:pt>
                <c:pt idx="52">
                  <c:v>40846</c:v>
                </c:pt>
                <c:pt idx="53">
                  <c:v>40765</c:v>
                </c:pt>
                <c:pt idx="54">
                  <c:v>40861</c:v>
                </c:pt>
                <c:pt idx="55">
                  <c:v>40735</c:v>
                </c:pt>
                <c:pt idx="56">
                  <c:v>40726</c:v>
                </c:pt>
                <c:pt idx="57">
                  <c:v>40894</c:v>
                </c:pt>
                <c:pt idx="58">
                  <c:v>40828</c:v>
                </c:pt>
                <c:pt idx="59">
                  <c:v>40852</c:v>
                </c:pt>
                <c:pt idx="60">
                  <c:v>40717</c:v>
                </c:pt>
                <c:pt idx="61">
                  <c:v>40651</c:v>
                </c:pt>
                <c:pt idx="62">
                  <c:v>40696</c:v>
                </c:pt>
                <c:pt idx="63">
                  <c:v>40612</c:v>
                </c:pt>
                <c:pt idx="64">
                  <c:v>40768</c:v>
                </c:pt>
                <c:pt idx="65">
                  <c:v>40675</c:v>
                </c:pt>
                <c:pt idx="66">
                  <c:v>40837</c:v>
                </c:pt>
                <c:pt idx="67">
                  <c:v>40876</c:v>
                </c:pt>
                <c:pt idx="68">
                  <c:v>40657</c:v>
                </c:pt>
                <c:pt idx="69">
                  <c:v>40564</c:v>
                </c:pt>
                <c:pt idx="70">
                  <c:v>40606</c:v>
                </c:pt>
                <c:pt idx="71">
                  <c:v>40741</c:v>
                </c:pt>
                <c:pt idx="72">
                  <c:v>40834</c:v>
                </c:pt>
                <c:pt idx="73">
                  <c:v>40666</c:v>
                </c:pt>
                <c:pt idx="74">
                  <c:v>40831</c:v>
                </c:pt>
                <c:pt idx="75">
                  <c:v>40777</c:v>
                </c:pt>
                <c:pt idx="76">
                  <c:v>40750</c:v>
                </c:pt>
                <c:pt idx="77">
                  <c:v>40594</c:v>
                </c:pt>
                <c:pt idx="78">
                  <c:v>40669</c:v>
                </c:pt>
                <c:pt idx="79">
                  <c:v>40549</c:v>
                </c:pt>
                <c:pt idx="80">
                  <c:v>40729</c:v>
                </c:pt>
                <c:pt idx="81">
                  <c:v>40732</c:v>
                </c:pt>
                <c:pt idx="82">
                  <c:v>40738</c:v>
                </c:pt>
                <c:pt idx="83">
                  <c:v>40774</c:v>
                </c:pt>
                <c:pt idx="84">
                  <c:v>40780</c:v>
                </c:pt>
                <c:pt idx="85">
                  <c:v>40843</c:v>
                </c:pt>
                <c:pt idx="86">
                  <c:v>40699</c:v>
                </c:pt>
                <c:pt idx="87">
                  <c:v>40756</c:v>
                </c:pt>
                <c:pt idx="88">
                  <c:v>40855</c:v>
                </c:pt>
                <c:pt idx="89">
                  <c:v>40822</c:v>
                </c:pt>
                <c:pt idx="90">
                  <c:v>40753</c:v>
                </c:pt>
                <c:pt idx="91">
                  <c:v>40789</c:v>
                </c:pt>
                <c:pt idx="92">
                  <c:v>40585</c:v>
                </c:pt>
                <c:pt idx="93">
                  <c:v>40645</c:v>
                </c:pt>
                <c:pt idx="94">
                  <c:v>40858</c:v>
                </c:pt>
                <c:pt idx="95">
                  <c:v>40783</c:v>
                </c:pt>
                <c:pt idx="96">
                  <c:v>40885</c:v>
                </c:pt>
                <c:pt idx="97">
                  <c:v>40786</c:v>
                </c:pt>
                <c:pt idx="98">
                  <c:v>40723</c:v>
                </c:pt>
                <c:pt idx="99">
                  <c:v>40813</c:v>
                </c:pt>
                <c:pt idx="100">
                  <c:v>40621</c:v>
                </c:pt>
                <c:pt idx="101">
                  <c:v>40648</c:v>
                </c:pt>
                <c:pt idx="102">
                  <c:v>40810</c:v>
                </c:pt>
                <c:pt idx="103">
                  <c:v>40891</c:v>
                </c:pt>
                <c:pt idx="104">
                  <c:v>40801</c:v>
                </c:pt>
                <c:pt idx="105">
                  <c:v>40816</c:v>
                </c:pt>
                <c:pt idx="106">
                  <c:v>40819</c:v>
                </c:pt>
                <c:pt idx="107">
                  <c:v>40792</c:v>
                </c:pt>
                <c:pt idx="108">
                  <c:v>40771</c:v>
                </c:pt>
                <c:pt idx="109">
                  <c:v>40798</c:v>
                </c:pt>
                <c:pt idx="110">
                  <c:v>40795</c:v>
                </c:pt>
              </c:numCache>
            </c:numRef>
          </c:cat>
          <c:val>
            <c:numRef>
              <c:f>YELL!$J$2:$J$112</c:f>
              <c:numCache>
                <c:formatCode>General</c:formatCode>
                <c:ptCount val="111"/>
                <c:pt idx="0">
                  <c:v>0.16385720170000001</c:v>
                </c:pt>
                <c:pt idx="1">
                  <c:v>0.21465708250000001</c:v>
                </c:pt>
                <c:pt idx="2">
                  <c:v>0.81070756249999998</c:v>
                </c:pt>
                <c:pt idx="3">
                  <c:v>0.53303314410000002</c:v>
                </c:pt>
                <c:pt idx="4">
                  <c:v>0.33599085239999998</c:v>
                </c:pt>
                <c:pt idx="5">
                  <c:v>0.56860628089999998</c:v>
                </c:pt>
                <c:pt idx="6">
                  <c:v>0.13038785110000001</c:v>
                </c:pt>
                <c:pt idx="7">
                  <c:v>0.12836090250000001</c:v>
                </c:pt>
                <c:pt idx="8">
                  <c:v>0.51089012410000001</c:v>
                </c:pt>
                <c:pt idx="9">
                  <c:v>0.50368503490000005</c:v>
                </c:pt>
                <c:pt idx="10">
                  <c:v>0.35593102970000001</c:v>
                </c:pt>
                <c:pt idx="11">
                  <c:v>0.513978661</c:v>
                </c:pt>
                <c:pt idx="12">
                  <c:v>0.34774847689999999</c:v>
                </c:pt>
                <c:pt idx="13">
                  <c:v>1.0625044103000001</c:v>
                </c:pt>
                <c:pt idx="14">
                  <c:v>0.30177261770000002</c:v>
                </c:pt>
                <c:pt idx="15">
                  <c:v>0.84406800329999998</c:v>
                </c:pt>
                <c:pt idx="16">
                  <c:v>0.14458128140000001</c:v>
                </c:pt>
                <c:pt idx="17">
                  <c:v>0.82581858610000003</c:v>
                </c:pt>
                <c:pt idx="18">
                  <c:v>0.36309300890000001</c:v>
                </c:pt>
                <c:pt idx="19">
                  <c:v>1.5536818578</c:v>
                </c:pt>
                <c:pt idx="20">
                  <c:v>0.32066332069999998</c:v>
                </c:pt>
                <c:pt idx="21">
                  <c:v>0.32934774049999999</c:v>
                </c:pt>
                <c:pt idx="22">
                  <c:v>0.82164912970000004</c:v>
                </c:pt>
                <c:pt idx="23">
                  <c:v>0.70829483090000001</c:v>
                </c:pt>
                <c:pt idx="24">
                  <c:v>0.34723715820000001</c:v>
                </c:pt>
                <c:pt idx="25">
                  <c:v>0.62542234129999996</c:v>
                </c:pt>
                <c:pt idx="26">
                  <c:v>0.1496523951</c:v>
                </c:pt>
                <c:pt idx="27">
                  <c:v>0.36002333260000002</c:v>
                </c:pt>
                <c:pt idx="28">
                  <c:v>0.78363445139999999</c:v>
                </c:pt>
                <c:pt idx="29">
                  <c:v>0.34161335840000001</c:v>
                </c:pt>
                <c:pt idx="30">
                  <c:v>1.017302996</c:v>
                </c:pt>
                <c:pt idx="31">
                  <c:v>1.9657222253</c:v>
                </c:pt>
                <c:pt idx="32">
                  <c:v>0.78883857359999998</c:v>
                </c:pt>
                <c:pt idx="33">
                  <c:v>2.5307124440000002</c:v>
                </c:pt>
                <c:pt idx="34">
                  <c:v>6.1567569900000001E-2</c:v>
                </c:pt>
                <c:pt idx="35">
                  <c:v>0.42867112959999998</c:v>
                </c:pt>
                <c:pt idx="36">
                  <c:v>0.99315795630000003</c:v>
                </c:pt>
                <c:pt idx="37">
                  <c:v>1.5038849596999999</c:v>
                </c:pt>
                <c:pt idx="38">
                  <c:v>1.9559300550000001</c:v>
                </c:pt>
                <c:pt idx="39">
                  <c:v>2.0676569339999999</c:v>
                </c:pt>
                <c:pt idx="40">
                  <c:v>2.3674240445999999</c:v>
                </c:pt>
                <c:pt idx="41">
                  <c:v>1.4889104574000001</c:v>
                </c:pt>
                <c:pt idx="42">
                  <c:v>2.2748485181999998</c:v>
                </c:pt>
                <c:pt idx="43">
                  <c:v>1.1668733989</c:v>
                </c:pt>
                <c:pt idx="44">
                  <c:v>2.2094567689</c:v>
                </c:pt>
                <c:pt idx="45">
                  <c:v>0.71867313769999996</c:v>
                </c:pt>
                <c:pt idx="46">
                  <c:v>0.97532616370000003</c:v>
                </c:pt>
                <c:pt idx="47">
                  <c:v>0.73165203540000001</c:v>
                </c:pt>
                <c:pt idx="48">
                  <c:v>2.5301573522999998</c:v>
                </c:pt>
                <c:pt idx="49">
                  <c:v>3.2642184894000001</c:v>
                </c:pt>
                <c:pt idx="50">
                  <c:v>2.8662567623999999</c:v>
                </c:pt>
                <c:pt idx="51">
                  <c:v>1.1362572553000001</c:v>
                </c:pt>
                <c:pt idx="52">
                  <c:v>2.6269042372000002</c:v>
                </c:pt>
                <c:pt idx="53">
                  <c:v>4.5360782203000003</c:v>
                </c:pt>
                <c:pt idx="54">
                  <c:v>1.1589519825000001</c:v>
                </c:pt>
                <c:pt idx="55">
                  <c:v>3.4148203179999999</c:v>
                </c:pt>
                <c:pt idx="56">
                  <c:v>3.8838670284000001</c:v>
                </c:pt>
                <c:pt idx="57">
                  <c:v>1.4499092068999999</c:v>
                </c:pt>
                <c:pt idx="58">
                  <c:v>2.1108326009999998</c:v>
                </c:pt>
                <c:pt idx="59">
                  <c:v>2.8892881903999998</c:v>
                </c:pt>
                <c:pt idx="60">
                  <c:v>3.9565225727</c:v>
                </c:pt>
                <c:pt idx="61">
                  <c:v>0.80133282920000004</c:v>
                </c:pt>
                <c:pt idx="62">
                  <c:v>1.7921558342999999</c:v>
                </c:pt>
                <c:pt idx="63">
                  <c:v>0.52994223360000003</c:v>
                </c:pt>
                <c:pt idx="64">
                  <c:v>5.0501542108999997</c:v>
                </c:pt>
                <c:pt idx="65">
                  <c:v>2.3155886466000002</c:v>
                </c:pt>
                <c:pt idx="66">
                  <c:v>3.5012950073</c:v>
                </c:pt>
                <c:pt idx="67">
                  <c:v>1.1457549680000001</c:v>
                </c:pt>
                <c:pt idx="68">
                  <c:v>0.93289433820000001</c:v>
                </c:pt>
                <c:pt idx="69">
                  <c:v>0.89837212499999997</c:v>
                </c:pt>
                <c:pt idx="70">
                  <c:v>0.71348344959999999</c:v>
                </c:pt>
                <c:pt idx="71">
                  <c:v>3.5868633027999999</c:v>
                </c:pt>
                <c:pt idx="72">
                  <c:v>2.4547644847000001</c:v>
                </c:pt>
                <c:pt idx="73">
                  <c:v>1.3109324118000001</c:v>
                </c:pt>
                <c:pt idx="74">
                  <c:v>4.3594089411999999</c:v>
                </c:pt>
                <c:pt idx="75">
                  <c:v>3.6133283140999999</c:v>
                </c:pt>
                <c:pt idx="76">
                  <c:v>3.7997958930000002</c:v>
                </c:pt>
                <c:pt idx="77">
                  <c:v>0.72749806110000004</c:v>
                </c:pt>
                <c:pt idx="78">
                  <c:v>1.6680812597000001</c:v>
                </c:pt>
                <c:pt idx="79">
                  <c:v>1.7181824309</c:v>
                </c:pt>
                <c:pt idx="80">
                  <c:v>5.6743219978999999</c:v>
                </c:pt>
                <c:pt idx="81">
                  <c:v>4.9690260000000004</c:v>
                </c:pt>
                <c:pt idx="82">
                  <c:v>3.5776633847000001</c:v>
                </c:pt>
                <c:pt idx="83">
                  <c:v>6.2487221536000002</c:v>
                </c:pt>
                <c:pt idx="84">
                  <c:v>5.8616814623</c:v>
                </c:pt>
                <c:pt idx="85">
                  <c:v>2.293559685</c:v>
                </c:pt>
                <c:pt idx="86">
                  <c:v>5.2009061908999996</c:v>
                </c:pt>
                <c:pt idx="87">
                  <c:v>7.2643359382000003</c:v>
                </c:pt>
                <c:pt idx="88">
                  <c:v>3.1568589797</c:v>
                </c:pt>
                <c:pt idx="89">
                  <c:v>1.2467496594</c:v>
                </c:pt>
                <c:pt idx="90">
                  <c:v>7.0773306201999997</c:v>
                </c:pt>
                <c:pt idx="91">
                  <c:v>6.7988596913999997</c:v>
                </c:pt>
                <c:pt idx="92">
                  <c:v>0.6440447869</c:v>
                </c:pt>
                <c:pt idx="93">
                  <c:v>1.2828000384</c:v>
                </c:pt>
                <c:pt idx="94">
                  <c:v>1.5665476817999999</c:v>
                </c:pt>
                <c:pt idx="95">
                  <c:v>8.7362833535999993</c:v>
                </c:pt>
                <c:pt idx="96">
                  <c:v>1.5987391857</c:v>
                </c:pt>
                <c:pt idx="97">
                  <c:v>9.0729426388000007</c:v>
                </c:pt>
                <c:pt idx="98">
                  <c:v>4.2006961156999996</c:v>
                </c:pt>
                <c:pt idx="99">
                  <c:v>12.709003190000001</c:v>
                </c:pt>
                <c:pt idx="100">
                  <c:v>1.6035712311000001</c:v>
                </c:pt>
                <c:pt idx="101">
                  <c:v>1.9428792166</c:v>
                </c:pt>
                <c:pt idx="102">
                  <c:v>25.901031397000001</c:v>
                </c:pt>
                <c:pt idx="103">
                  <c:v>2.2122012741999999</c:v>
                </c:pt>
                <c:pt idx="104">
                  <c:v>28.515394702999998</c:v>
                </c:pt>
                <c:pt idx="105">
                  <c:v>30.822609273000001</c:v>
                </c:pt>
                <c:pt idx="106">
                  <c:v>30.926830639999999</c:v>
                </c:pt>
                <c:pt idx="107">
                  <c:v>33.093814889000001</c:v>
                </c:pt>
                <c:pt idx="108">
                  <c:v>38.916657548000003</c:v>
                </c:pt>
                <c:pt idx="109">
                  <c:v>44.576275781</c:v>
                </c:pt>
                <c:pt idx="110">
                  <c:v>47.044076337</c:v>
                </c:pt>
              </c:numCache>
            </c:numRef>
          </c:val>
          <c:extLst>
            <c:ext xmlns:c16="http://schemas.microsoft.com/office/drawing/2014/chart" uri="{C3380CC4-5D6E-409C-BE32-E72D297353CC}">
              <c16:uniqueId val="{00000002-16CB-40F1-885C-8DC8D6E53447}"/>
            </c:ext>
          </c:extLst>
        </c:ser>
        <c:ser>
          <c:idx val="5"/>
          <c:order val="3"/>
          <c:tx>
            <c:strRef>
              <c:f>YELL!$K$1</c:f>
              <c:strCache>
                <c:ptCount val="1"/>
                <c:pt idx="0">
                  <c:v>Elemental Carbon</c:v>
                </c:pt>
              </c:strCache>
            </c:strRef>
          </c:tx>
          <c:spPr>
            <a:solidFill>
              <a:schemeClr val="tx1"/>
            </a:solidFill>
            <a:ln>
              <a:noFill/>
            </a:ln>
            <a:effectLst/>
          </c:spPr>
          <c:invertIfNegative val="0"/>
          <c:cat>
            <c:numRef>
              <c:f>YELL!$E$2:$E$112</c:f>
              <c:numCache>
                <c:formatCode>m/d/yyyy</c:formatCode>
                <c:ptCount val="111"/>
                <c:pt idx="0">
                  <c:v>40672</c:v>
                </c:pt>
                <c:pt idx="1">
                  <c:v>40693</c:v>
                </c:pt>
                <c:pt idx="2">
                  <c:v>40618</c:v>
                </c:pt>
                <c:pt idx="3">
                  <c:v>40906</c:v>
                </c:pt>
                <c:pt idx="4">
                  <c:v>40873</c:v>
                </c:pt>
                <c:pt idx="5">
                  <c:v>40687</c:v>
                </c:pt>
                <c:pt idx="6">
                  <c:v>40642</c:v>
                </c:pt>
                <c:pt idx="7">
                  <c:v>40624</c:v>
                </c:pt>
                <c:pt idx="8">
                  <c:v>40555</c:v>
                </c:pt>
                <c:pt idx="9">
                  <c:v>40561</c:v>
                </c:pt>
                <c:pt idx="10">
                  <c:v>40870</c:v>
                </c:pt>
                <c:pt idx="11">
                  <c:v>40897</c:v>
                </c:pt>
                <c:pt idx="12">
                  <c:v>40882</c:v>
                </c:pt>
                <c:pt idx="13">
                  <c:v>40900</c:v>
                </c:pt>
                <c:pt idx="14">
                  <c:v>40552</c:v>
                </c:pt>
                <c:pt idx="15">
                  <c:v>40684</c:v>
                </c:pt>
                <c:pt idx="16">
                  <c:v>40546</c:v>
                </c:pt>
                <c:pt idx="17">
                  <c:v>40888</c:v>
                </c:pt>
                <c:pt idx="18">
                  <c:v>40597</c:v>
                </c:pt>
                <c:pt idx="19">
                  <c:v>40702</c:v>
                </c:pt>
                <c:pt idx="20">
                  <c:v>40654</c:v>
                </c:pt>
                <c:pt idx="21">
                  <c:v>40600</c:v>
                </c:pt>
                <c:pt idx="22">
                  <c:v>40558</c:v>
                </c:pt>
                <c:pt idx="23">
                  <c:v>40570</c:v>
                </c:pt>
                <c:pt idx="24">
                  <c:v>40603</c:v>
                </c:pt>
                <c:pt idx="25">
                  <c:v>40576</c:v>
                </c:pt>
                <c:pt idx="26">
                  <c:v>40660</c:v>
                </c:pt>
                <c:pt idx="27">
                  <c:v>40681</c:v>
                </c:pt>
                <c:pt idx="28">
                  <c:v>40567</c:v>
                </c:pt>
                <c:pt idx="29">
                  <c:v>40609</c:v>
                </c:pt>
                <c:pt idx="30">
                  <c:v>40690</c:v>
                </c:pt>
                <c:pt idx="31">
                  <c:v>40747</c:v>
                </c:pt>
                <c:pt idx="32">
                  <c:v>40663</c:v>
                </c:pt>
                <c:pt idx="33">
                  <c:v>40825</c:v>
                </c:pt>
                <c:pt idx="34">
                  <c:v>40591</c:v>
                </c:pt>
                <c:pt idx="35">
                  <c:v>40615</c:v>
                </c:pt>
                <c:pt idx="36">
                  <c:v>40864</c:v>
                </c:pt>
                <c:pt idx="37">
                  <c:v>40867</c:v>
                </c:pt>
                <c:pt idx="38">
                  <c:v>40708</c:v>
                </c:pt>
                <c:pt idx="39">
                  <c:v>40849</c:v>
                </c:pt>
                <c:pt idx="40">
                  <c:v>40711</c:v>
                </c:pt>
                <c:pt idx="41">
                  <c:v>40573</c:v>
                </c:pt>
                <c:pt idx="42">
                  <c:v>40720</c:v>
                </c:pt>
                <c:pt idx="43">
                  <c:v>40678</c:v>
                </c:pt>
                <c:pt idx="44">
                  <c:v>40744</c:v>
                </c:pt>
                <c:pt idx="45">
                  <c:v>40582</c:v>
                </c:pt>
                <c:pt idx="46">
                  <c:v>40588</c:v>
                </c:pt>
                <c:pt idx="47">
                  <c:v>40579</c:v>
                </c:pt>
                <c:pt idx="48">
                  <c:v>40705</c:v>
                </c:pt>
                <c:pt idx="49">
                  <c:v>40804</c:v>
                </c:pt>
                <c:pt idx="50">
                  <c:v>40840</c:v>
                </c:pt>
                <c:pt idx="51">
                  <c:v>40903</c:v>
                </c:pt>
                <c:pt idx="52">
                  <c:v>40846</c:v>
                </c:pt>
                <c:pt idx="53">
                  <c:v>40765</c:v>
                </c:pt>
                <c:pt idx="54">
                  <c:v>40861</c:v>
                </c:pt>
                <c:pt idx="55">
                  <c:v>40735</c:v>
                </c:pt>
                <c:pt idx="56">
                  <c:v>40726</c:v>
                </c:pt>
                <c:pt idx="57">
                  <c:v>40894</c:v>
                </c:pt>
                <c:pt idx="58">
                  <c:v>40828</c:v>
                </c:pt>
                <c:pt idx="59">
                  <c:v>40852</c:v>
                </c:pt>
                <c:pt idx="60">
                  <c:v>40717</c:v>
                </c:pt>
                <c:pt idx="61">
                  <c:v>40651</c:v>
                </c:pt>
                <c:pt idx="62">
                  <c:v>40696</c:v>
                </c:pt>
                <c:pt idx="63">
                  <c:v>40612</c:v>
                </c:pt>
                <c:pt idx="64">
                  <c:v>40768</c:v>
                </c:pt>
                <c:pt idx="65">
                  <c:v>40675</c:v>
                </c:pt>
                <c:pt idx="66">
                  <c:v>40837</c:v>
                </c:pt>
                <c:pt idx="67">
                  <c:v>40876</c:v>
                </c:pt>
                <c:pt idx="68">
                  <c:v>40657</c:v>
                </c:pt>
                <c:pt idx="69">
                  <c:v>40564</c:v>
                </c:pt>
                <c:pt idx="70">
                  <c:v>40606</c:v>
                </c:pt>
                <c:pt idx="71">
                  <c:v>40741</c:v>
                </c:pt>
                <c:pt idx="72">
                  <c:v>40834</c:v>
                </c:pt>
                <c:pt idx="73">
                  <c:v>40666</c:v>
                </c:pt>
                <c:pt idx="74">
                  <c:v>40831</c:v>
                </c:pt>
                <c:pt idx="75">
                  <c:v>40777</c:v>
                </c:pt>
                <c:pt idx="76">
                  <c:v>40750</c:v>
                </c:pt>
                <c:pt idx="77">
                  <c:v>40594</c:v>
                </c:pt>
                <c:pt idx="78">
                  <c:v>40669</c:v>
                </c:pt>
                <c:pt idx="79">
                  <c:v>40549</c:v>
                </c:pt>
                <c:pt idx="80">
                  <c:v>40729</c:v>
                </c:pt>
                <c:pt idx="81">
                  <c:v>40732</c:v>
                </c:pt>
                <c:pt idx="82">
                  <c:v>40738</c:v>
                </c:pt>
                <c:pt idx="83">
                  <c:v>40774</c:v>
                </c:pt>
                <c:pt idx="84">
                  <c:v>40780</c:v>
                </c:pt>
                <c:pt idx="85">
                  <c:v>40843</c:v>
                </c:pt>
                <c:pt idx="86">
                  <c:v>40699</c:v>
                </c:pt>
                <c:pt idx="87">
                  <c:v>40756</c:v>
                </c:pt>
                <c:pt idx="88">
                  <c:v>40855</c:v>
                </c:pt>
                <c:pt idx="89">
                  <c:v>40822</c:v>
                </c:pt>
                <c:pt idx="90">
                  <c:v>40753</c:v>
                </c:pt>
                <c:pt idx="91">
                  <c:v>40789</c:v>
                </c:pt>
                <c:pt idx="92">
                  <c:v>40585</c:v>
                </c:pt>
                <c:pt idx="93">
                  <c:v>40645</c:v>
                </c:pt>
                <c:pt idx="94">
                  <c:v>40858</c:v>
                </c:pt>
                <c:pt idx="95">
                  <c:v>40783</c:v>
                </c:pt>
                <c:pt idx="96">
                  <c:v>40885</c:v>
                </c:pt>
                <c:pt idx="97">
                  <c:v>40786</c:v>
                </c:pt>
                <c:pt idx="98">
                  <c:v>40723</c:v>
                </c:pt>
                <c:pt idx="99">
                  <c:v>40813</c:v>
                </c:pt>
                <c:pt idx="100">
                  <c:v>40621</c:v>
                </c:pt>
                <c:pt idx="101">
                  <c:v>40648</c:v>
                </c:pt>
                <c:pt idx="102">
                  <c:v>40810</c:v>
                </c:pt>
                <c:pt idx="103">
                  <c:v>40891</c:v>
                </c:pt>
                <c:pt idx="104">
                  <c:v>40801</c:v>
                </c:pt>
                <c:pt idx="105">
                  <c:v>40816</c:v>
                </c:pt>
                <c:pt idx="106">
                  <c:v>40819</c:v>
                </c:pt>
                <c:pt idx="107">
                  <c:v>40792</c:v>
                </c:pt>
                <c:pt idx="108">
                  <c:v>40771</c:v>
                </c:pt>
                <c:pt idx="109">
                  <c:v>40798</c:v>
                </c:pt>
                <c:pt idx="110">
                  <c:v>40795</c:v>
                </c:pt>
              </c:numCache>
            </c:numRef>
          </c:cat>
          <c:val>
            <c:numRef>
              <c:f>YELL!$K$2:$K$112</c:f>
              <c:numCache>
                <c:formatCode>General</c:formatCode>
                <c:ptCount val="111"/>
                <c:pt idx="0">
                  <c:v>9.2999999999999999E-2</c:v>
                </c:pt>
                <c:pt idx="1">
                  <c:v>0.157</c:v>
                </c:pt>
                <c:pt idx="2">
                  <c:v>0.126</c:v>
                </c:pt>
                <c:pt idx="3">
                  <c:v>5.1999999999999998E-2</c:v>
                </c:pt>
                <c:pt idx="4">
                  <c:v>2E-3</c:v>
                </c:pt>
                <c:pt idx="5">
                  <c:v>0.14299999999999999</c:v>
                </c:pt>
                <c:pt idx="6">
                  <c:v>0.13100000000000001</c:v>
                </c:pt>
                <c:pt idx="7">
                  <c:v>5.2999999999999999E-2</c:v>
                </c:pt>
                <c:pt idx="8">
                  <c:v>0.28799999999999998</c:v>
                </c:pt>
                <c:pt idx="9">
                  <c:v>0.112</c:v>
                </c:pt>
                <c:pt idx="10">
                  <c:v>0.158</c:v>
                </c:pt>
                <c:pt idx="11">
                  <c:v>0.20599999999999999</c:v>
                </c:pt>
                <c:pt idx="12">
                  <c:v>0.107</c:v>
                </c:pt>
                <c:pt idx="13">
                  <c:v>0.45400000000000001</c:v>
                </c:pt>
                <c:pt idx="14">
                  <c:v>9.6000000000000002E-2</c:v>
                </c:pt>
                <c:pt idx="15">
                  <c:v>0.47699999999999998</c:v>
                </c:pt>
                <c:pt idx="16">
                  <c:v>8.6999999999999994E-2</c:v>
                </c:pt>
                <c:pt idx="17">
                  <c:v>0.27600000000000002</c:v>
                </c:pt>
                <c:pt idx="18">
                  <c:v>0.14099999999999999</c:v>
                </c:pt>
                <c:pt idx="19">
                  <c:v>0.313</c:v>
                </c:pt>
                <c:pt idx="20">
                  <c:v>0.185</c:v>
                </c:pt>
                <c:pt idx="21">
                  <c:v>0.159</c:v>
                </c:pt>
                <c:pt idx="22">
                  <c:v>8.2000000000000003E-2</c:v>
                </c:pt>
                <c:pt idx="23">
                  <c:v>0.115</c:v>
                </c:pt>
                <c:pt idx="24">
                  <c:v>0.13500000000000001</c:v>
                </c:pt>
                <c:pt idx="25">
                  <c:v>0.496</c:v>
                </c:pt>
                <c:pt idx="26">
                  <c:v>0.17599999999999999</c:v>
                </c:pt>
                <c:pt idx="27">
                  <c:v>0.188</c:v>
                </c:pt>
                <c:pt idx="28">
                  <c:v>0.16500000000000001</c:v>
                </c:pt>
                <c:pt idx="29">
                  <c:v>0.13100000000000001</c:v>
                </c:pt>
                <c:pt idx="30">
                  <c:v>0.3</c:v>
                </c:pt>
                <c:pt idx="31">
                  <c:v>0.26</c:v>
                </c:pt>
                <c:pt idx="32">
                  <c:v>0.253</c:v>
                </c:pt>
                <c:pt idx="33">
                  <c:v>0.28100000000000003</c:v>
                </c:pt>
                <c:pt idx="34">
                  <c:v>2.5999999999999999E-2</c:v>
                </c:pt>
                <c:pt idx="35">
                  <c:v>0.129</c:v>
                </c:pt>
                <c:pt idx="36">
                  <c:v>0.42799999999999999</c:v>
                </c:pt>
                <c:pt idx="37">
                  <c:v>0.48099999999999998</c:v>
                </c:pt>
                <c:pt idx="38">
                  <c:v>0.54</c:v>
                </c:pt>
                <c:pt idx="39">
                  <c:v>0.53100000000000003</c:v>
                </c:pt>
                <c:pt idx="40">
                  <c:v>0.58599999999999997</c:v>
                </c:pt>
                <c:pt idx="41">
                  <c:v>0.42299999999999999</c:v>
                </c:pt>
                <c:pt idx="42">
                  <c:v>0.69199999999999995</c:v>
                </c:pt>
                <c:pt idx="43">
                  <c:v>0.63900000000000001</c:v>
                </c:pt>
                <c:pt idx="44">
                  <c:v>0.33100000000000002</c:v>
                </c:pt>
                <c:pt idx="45">
                  <c:v>0.19400000000000001</c:v>
                </c:pt>
                <c:pt idx="46">
                  <c:v>0.41799999999999998</c:v>
                </c:pt>
                <c:pt idx="47">
                  <c:v>0.28699999999999998</c:v>
                </c:pt>
                <c:pt idx="48">
                  <c:v>0.48899999999999999</c:v>
                </c:pt>
                <c:pt idx="49">
                  <c:v>0.877</c:v>
                </c:pt>
                <c:pt idx="50">
                  <c:v>1.127</c:v>
                </c:pt>
                <c:pt idx="51">
                  <c:v>0.32800000000000001</c:v>
                </c:pt>
                <c:pt idx="52">
                  <c:v>0.79300000000000004</c:v>
                </c:pt>
                <c:pt idx="53">
                  <c:v>0.68700000000000006</c:v>
                </c:pt>
                <c:pt idx="54">
                  <c:v>0.28399999999999997</c:v>
                </c:pt>
                <c:pt idx="55">
                  <c:v>0.28000000000000003</c:v>
                </c:pt>
                <c:pt idx="56">
                  <c:v>0.438</c:v>
                </c:pt>
                <c:pt idx="57">
                  <c:v>0.749</c:v>
                </c:pt>
                <c:pt idx="58">
                  <c:v>0.48699999999999999</c:v>
                </c:pt>
                <c:pt idx="59">
                  <c:v>0.73499999999999999</c:v>
                </c:pt>
                <c:pt idx="60">
                  <c:v>0.70899999999999996</c:v>
                </c:pt>
                <c:pt idx="61">
                  <c:v>0.41799999999999998</c:v>
                </c:pt>
                <c:pt idx="62">
                  <c:v>0.45100000000000001</c:v>
                </c:pt>
                <c:pt idx="63">
                  <c:v>0.247</c:v>
                </c:pt>
                <c:pt idx="64">
                  <c:v>0.85699999999999998</c:v>
                </c:pt>
                <c:pt idx="65">
                  <c:v>0.754</c:v>
                </c:pt>
                <c:pt idx="66">
                  <c:v>0.98299999999999998</c:v>
                </c:pt>
                <c:pt idx="67">
                  <c:v>0.82699999999999996</c:v>
                </c:pt>
                <c:pt idx="68">
                  <c:v>0.51200000000000001</c:v>
                </c:pt>
                <c:pt idx="69">
                  <c:v>0.216</c:v>
                </c:pt>
                <c:pt idx="70">
                  <c:v>0.61399999999999999</c:v>
                </c:pt>
                <c:pt idx="71">
                  <c:v>0.79400000000000004</c:v>
                </c:pt>
                <c:pt idx="72">
                  <c:v>0.93600000000000005</c:v>
                </c:pt>
                <c:pt idx="73">
                  <c:v>0.57399999999999995</c:v>
                </c:pt>
                <c:pt idx="74">
                  <c:v>1.375</c:v>
                </c:pt>
                <c:pt idx="75">
                  <c:v>0.878</c:v>
                </c:pt>
                <c:pt idx="76">
                  <c:v>0.60799999999999998</c:v>
                </c:pt>
                <c:pt idx="77">
                  <c:v>0.38</c:v>
                </c:pt>
                <c:pt idx="78">
                  <c:v>0.74199999999999999</c:v>
                </c:pt>
                <c:pt idx="79">
                  <c:v>0.434</c:v>
                </c:pt>
                <c:pt idx="80">
                  <c:v>0.68500000000000005</c:v>
                </c:pt>
                <c:pt idx="81">
                  <c:v>0.46400000000000002</c:v>
                </c:pt>
                <c:pt idx="82">
                  <c:v>0.60599999999999998</c:v>
                </c:pt>
                <c:pt idx="83">
                  <c:v>0.96499999999999997</c:v>
                </c:pt>
                <c:pt idx="84">
                  <c:v>0.94</c:v>
                </c:pt>
                <c:pt idx="85">
                  <c:v>0.95799999999999996</c:v>
                </c:pt>
                <c:pt idx="86">
                  <c:v>0.96599999999999997</c:v>
                </c:pt>
                <c:pt idx="87">
                  <c:v>0.98699999999999999</c:v>
                </c:pt>
                <c:pt idx="88">
                  <c:v>1.008</c:v>
                </c:pt>
                <c:pt idx="89">
                  <c:v>0.187</c:v>
                </c:pt>
                <c:pt idx="90">
                  <c:v>0.97299999999999998</c:v>
                </c:pt>
                <c:pt idx="91">
                  <c:v>1.1519999999999999</c:v>
                </c:pt>
                <c:pt idx="92">
                  <c:v>0.314</c:v>
                </c:pt>
                <c:pt idx="93">
                  <c:v>0.83599999999999997</c:v>
                </c:pt>
                <c:pt idx="94">
                  <c:v>0.86299999999999999</c:v>
                </c:pt>
                <c:pt idx="95">
                  <c:v>1.329</c:v>
                </c:pt>
                <c:pt idx="96">
                  <c:v>0.67400000000000004</c:v>
                </c:pt>
                <c:pt idx="97">
                  <c:v>1.7669999999999999</c:v>
                </c:pt>
                <c:pt idx="98">
                  <c:v>0.91900000000000004</c:v>
                </c:pt>
                <c:pt idx="99">
                  <c:v>2.6629999999999998</c:v>
                </c:pt>
                <c:pt idx="100">
                  <c:v>0.65700000000000003</c:v>
                </c:pt>
                <c:pt idx="101">
                  <c:v>1.03</c:v>
                </c:pt>
                <c:pt idx="102">
                  <c:v>3.0609999999999999</c:v>
                </c:pt>
                <c:pt idx="103">
                  <c:v>1.538</c:v>
                </c:pt>
                <c:pt idx="104">
                  <c:v>4.0039999999999996</c:v>
                </c:pt>
                <c:pt idx="105">
                  <c:v>4.17</c:v>
                </c:pt>
                <c:pt idx="106">
                  <c:v>5.3170000000000002</c:v>
                </c:pt>
                <c:pt idx="107">
                  <c:v>6.3230000000000004</c:v>
                </c:pt>
                <c:pt idx="108">
                  <c:v>6.6929999999999996</c:v>
                </c:pt>
                <c:pt idx="109">
                  <c:v>4.8529999999999998</c:v>
                </c:pt>
                <c:pt idx="110">
                  <c:v>5.96</c:v>
                </c:pt>
              </c:numCache>
            </c:numRef>
          </c:val>
          <c:extLst>
            <c:ext xmlns:c16="http://schemas.microsoft.com/office/drawing/2014/chart" uri="{C3380CC4-5D6E-409C-BE32-E72D297353CC}">
              <c16:uniqueId val="{00000003-16CB-40F1-885C-8DC8D6E53447}"/>
            </c:ext>
          </c:extLst>
        </c:ser>
        <c:ser>
          <c:idx val="0"/>
          <c:order val="4"/>
          <c:tx>
            <c:strRef>
              <c:f>YELL!$F$1</c:f>
              <c:strCache>
                <c:ptCount val="1"/>
                <c:pt idx="0">
                  <c:v>Fine Soil</c:v>
                </c:pt>
              </c:strCache>
            </c:strRef>
          </c:tx>
          <c:spPr>
            <a:solidFill>
              <a:schemeClr val="accent6">
                <a:lumMod val="50000"/>
              </a:schemeClr>
            </a:solidFill>
            <a:ln>
              <a:noFill/>
            </a:ln>
            <a:effectLst/>
          </c:spPr>
          <c:invertIfNegative val="0"/>
          <c:cat>
            <c:numRef>
              <c:f>YELL!$E$2:$E$112</c:f>
              <c:numCache>
                <c:formatCode>m/d/yyyy</c:formatCode>
                <c:ptCount val="111"/>
                <c:pt idx="0">
                  <c:v>40672</c:v>
                </c:pt>
                <c:pt idx="1">
                  <c:v>40693</c:v>
                </c:pt>
                <c:pt idx="2">
                  <c:v>40618</c:v>
                </c:pt>
                <c:pt idx="3">
                  <c:v>40906</c:v>
                </c:pt>
                <c:pt idx="4">
                  <c:v>40873</c:v>
                </c:pt>
                <c:pt idx="5">
                  <c:v>40687</c:v>
                </c:pt>
                <c:pt idx="6">
                  <c:v>40642</c:v>
                </c:pt>
                <c:pt idx="7">
                  <c:v>40624</c:v>
                </c:pt>
                <c:pt idx="8">
                  <c:v>40555</c:v>
                </c:pt>
                <c:pt idx="9">
                  <c:v>40561</c:v>
                </c:pt>
                <c:pt idx="10">
                  <c:v>40870</c:v>
                </c:pt>
                <c:pt idx="11">
                  <c:v>40897</c:v>
                </c:pt>
                <c:pt idx="12">
                  <c:v>40882</c:v>
                </c:pt>
                <c:pt idx="13">
                  <c:v>40900</c:v>
                </c:pt>
                <c:pt idx="14">
                  <c:v>40552</c:v>
                </c:pt>
                <c:pt idx="15">
                  <c:v>40684</c:v>
                </c:pt>
                <c:pt idx="16">
                  <c:v>40546</c:v>
                </c:pt>
                <c:pt idx="17">
                  <c:v>40888</c:v>
                </c:pt>
                <c:pt idx="18">
                  <c:v>40597</c:v>
                </c:pt>
                <c:pt idx="19">
                  <c:v>40702</c:v>
                </c:pt>
                <c:pt idx="20">
                  <c:v>40654</c:v>
                </c:pt>
                <c:pt idx="21">
                  <c:v>40600</c:v>
                </c:pt>
                <c:pt idx="22">
                  <c:v>40558</c:v>
                </c:pt>
                <c:pt idx="23">
                  <c:v>40570</c:v>
                </c:pt>
                <c:pt idx="24">
                  <c:v>40603</c:v>
                </c:pt>
                <c:pt idx="25">
                  <c:v>40576</c:v>
                </c:pt>
                <c:pt idx="26">
                  <c:v>40660</c:v>
                </c:pt>
                <c:pt idx="27">
                  <c:v>40681</c:v>
                </c:pt>
                <c:pt idx="28">
                  <c:v>40567</c:v>
                </c:pt>
                <c:pt idx="29">
                  <c:v>40609</c:v>
                </c:pt>
                <c:pt idx="30">
                  <c:v>40690</c:v>
                </c:pt>
                <c:pt idx="31">
                  <c:v>40747</c:v>
                </c:pt>
                <c:pt idx="32">
                  <c:v>40663</c:v>
                </c:pt>
                <c:pt idx="33">
                  <c:v>40825</c:v>
                </c:pt>
                <c:pt idx="34">
                  <c:v>40591</c:v>
                </c:pt>
                <c:pt idx="35">
                  <c:v>40615</c:v>
                </c:pt>
                <c:pt idx="36">
                  <c:v>40864</c:v>
                </c:pt>
                <c:pt idx="37">
                  <c:v>40867</c:v>
                </c:pt>
                <c:pt idx="38">
                  <c:v>40708</c:v>
                </c:pt>
                <c:pt idx="39">
                  <c:v>40849</c:v>
                </c:pt>
                <c:pt idx="40">
                  <c:v>40711</c:v>
                </c:pt>
                <c:pt idx="41">
                  <c:v>40573</c:v>
                </c:pt>
                <c:pt idx="42">
                  <c:v>40720</c:v>
                </c:pt>
                <c:pt idx="43">
                  <c:v>40678</c:v>
                </c:pt>
                <c:pt idx="44">
                  <c:v>40744</c:v>
                </c:pt>
                <c:pt idx="45">
                  <c:v>40582</c:v>
                </c:pt>
                <c:pt idx="46">
                  <c:v>40588</c:v>
                </c:pt>
                <c:pt idx="47">
                  <c:v>40579</c:v>
                </c:pt>
                <c:pt idx="48">
                  <c:v>40705</c:v>
                </c:pt>
                <c:pt idx="49">
                  <c:v>40804</c:v>
                </c:pt>
                <c:pt idx="50">
                  <c:v>40840</c:v>
                </c:pt>
                <c:pt idx="51">
                  <c:v>40903</c:v>
                </c:pt>
                <c:pt idx="52">
                  <c:v>40846</c:v>
                </c:pt>
                <c:pt idx="53">
                  <c:v>40765</c:v>
                </c:pt>
                <c:pt idx="54">
                  <c:v>40861</c:v>
                </c:pt>
                <c:pt idx="55">
                  <c:v>40735</c:v>
                </c:pt>
                <c:pt idx="56">
                  <c:v>40726</c:v>
                </c:pt>
                <c:pt idx="57">
                  <c:v>40894</c:v>
                </c:pt>
                <c:pt idx="58">
                  <c:v>40828</c:v>
                </c:pt>
                <c:pt idx="59">
                  <c:v>40852</c:v>
                </c:pt>
                <c:pt idx="60">
                  <c:v>40717</c:v>
                </c:pt>
                <c:pt idx="61">
                  <c:v>40651</c:v>
                </c:pt>
                <c:pt idx="62">
                  <c:v>40696</c:v>
                </c:pt>
                <c:pt idx="63">
                  <c:v>40612</c:v>
                </c:pt>
                <c:pt idx="64">
                  <c:v>40768</c:v>
                </c:pt>
                <c:pt idx="65">
                  <c:v>40675</c:v>
                </c:pt>
                <c:pt idx="66">
                  <c:v>40837</c:v>
                </c:pt>
                <c:pt idx="67">
                  <c:v>40876</c:v>
                </c:pt>
                <c:pt idx="68">
                  <c:v>40657</c:v>
                </c:pt>
                <c:pt idx="69">
                  <c:v>40564</c:v>
                </c:pt>
                <c:pt idx="70">
                  <c:v>40606</c:v>
                </c:pt>
                <c:pt idx="71">
                  <c:v>40741</c:v>
                </c:pt>
                <c:pt idx="72">
                  <c:v>40834</c:v>
                </c:pt>
                <c:pt idx="73">
                  <c:v>40666</c:v>
                </c:pt>
                <c:pt idx="74">
                  <c:v>40831</c:v>
                </c:pt>
                <c:pt idx="75">
                  <c:v>40777</c:v>
                </c:pt>
                <c:pt idx="76">
                  <c:v>40750</c:v>
                </c:pt>
                <c:pt idx="77">
                  <c:v>40594</c:v>
                </c:pt>
                <c:pt idx="78">
                  <c:v>40669</c:v>
                </c:pt>
                <c:pt idx="79">
                  <c:v>40549</c:v>
                </c:pt>
                <c:pt idx="80">
                  <c:v>40729</c:v>
                </c:pt>
                <c:pt idx="81">
                  <c:v>40732</c:v>
                </c:pt>
                <c:pt idx="82">
                  <c:v>40738</c:v>
                </c:pt>
                <c:pt idx="83">
                  <c:v>40774</c:v>
                </c:pt>
                <c:pt idx="84">
                  <c:v>40780</c:v>
                </c:pt>
                <c:pt idx="85">
                  <c:v>40843</c:v>
                </c:pt>
                <c:pt idx="86">
                  <c:v>40699</c:v>
                </c:pt>
                <c:pt idx="87">
                  <c:v>40756</c:v>
                </c:pt>
                <c:pt idx="88">
                  <c:v>40855</c:v>
                </c:pt>
                <c:pt idx="89">
                  <c:v>40822</c:v>
                </c:pt>
                <c:pt idx="90">
                  <c:v>40753</c:v>
                </c:pt>
                <c:pt idx="91">
                  <c:v>40789</c:v>
                </c:pt>
                <c:pt idx="92">
                  <c:v>40585</c:v>
                </c:pt>
                <c:pt idx="93">
                  <c:v>40645</c:v>
                </c:pt>
                <c:pt idx="94">
                  <c:v>40858</c:v>
                </c:pt>
                <c:pt idx="95">
                  <c:v>40783</c:v>
                </c:pt>
                <c:pt idx="96">
                  <c:v>40885</c:v>
                </c:pt>
                <c:pt idx="97">
                  <c:v>40786</c:v>
                </c:pt>
                <c:pt idx="98">
                  <c:v>40723</c:v>
                </c:pt>
                <c:pt idx="99">
                  <c:v>40813</c:v>
                </c:pt>
                <c:pt idx="100">
                  <c:v>40621</c:v>
                </c:pt>
                <c:pt idx="101">
                  <c:v>40648</c:v>
                </c:pt>
                <c:pt idx="102">
                  <c:v>40810</c:v>
                </c:pt>
                <c:pt idx="103">
                  <c:v>40891</c:v>
                </c:pt>
                <c:pt idx="104">
                  <c:v>40801</c:v>
                </c:pt>
                <c:pt idx="105">
                  <c:v>40816</c:v>
                </c:pt>
                <c:pt idx="106">
                  <c:v>40819</c:v>
                </c:pt>
                <c:pt idx="107">
                  <c:v>40792</c:v>
                </c:pt>
                <c:pt idx="108">
                  <c:v>40771</c:v>
                </c:pt>
                <c:pt idx="109">
                  <c:v>40798</c:v>
                </c:pt>
                <c:pt idx="110">
                  <c:v>40795</c:v>
                </c:pt>
              </c:numCache>
            </c:numRef>
          </c:cat>
          <c:val>
            <c:numRef>
              <c:f>YELL!$F$2:$F$112</c:f>
              <c:numCache>
                <c:formatCode>General</c:formatCode>
                <c:ptCount val="111"/>
                <c:pt idx="0">
                  <c:v>4.0314099999999999E-2</c:v>
                </c:pt>
                <c:pt idx="1">
                  <c:v>2.8362999999999999E-3</c:v>
                </c:pt>
                <c:pt idx="2">
                  <c:v>7.3341100000000006E-2</c:v>
                </c:pt>
                <c:pt idx="3">
                  <c:v>3.7086599999999997E-2</c:v>
                </c:pt>
                <c:pt idx="4">
                  <c:v>2.2209900000000001E-2</c:v>
                </c:pt>
                <c:pt idx="5">
                  <c:v>5.64138E-2</c:v>
                </c:pt>
                <c:pt idx="6">
                  <c:v>6.1969000000000003E-2</c:v>
                </c:pt>
                <c:pt idx="7">
                  <c:v>0.23106670000000001</c:v>
                </c:pt>
                <c:pt idx="8">
                  <c:v>3.8415400000000002E-2</c:v>
                </c:pt>
                <c:pt idx="9">
                  <c:v>1.7178499999999999E-2</c:v>
                </c:pt>
                <c:pt idx="10">
                  <c:v>4.2328299999999999E-2</c:v>
                </c:pt>
                <c:pt idx="11">
                  <c:v>2.0227499999999999E-2</c:v>
                </c:pt>
                <c:pt idx="12">
                  <c:v>6.0889000000000004E-3</c:v>
                </c:pt>
                <c:pt idx="13">
                  <c:v>1.154E-2</c:v>
                </c:pt>
                <c:pt idx="14">
                  <c:v>9.7093000000000006E-3</c:v>
                </c:pt>
                <c:pt idx="15">
                  <c:v>4.53835E-2</c:v>
                </c:pt>
                <c:pt idx="16">
                  <c:v>3.15818E-2</c:v>
                </c:pt>
                <c:pt idx="17">
                  <c:v>3.5053399999999998E-2</c:v>
                </c:pt>
                <c:pt idx="18">
                  <c:v>4.9371499999999999E-2</c:v>
                </c:pt>
                <c:pt idx="19">
                  <c:v>4.18182E-2</c:v>
                </c:pt>
                <c:pt idx="20">
                  <c:v>0.22994800000000001</c:v>
                </c:pt>
                <c:pt idx="21">
                  <c:v>2.7082200000000001E-2</c:v>
                </c:pt>
                <c:pt idx="22">
                  <c:v>4.5723399999999997E-2</c:v>
                </c:pt>
                <c:pt idx="23">
                  <c:v>1.68968E-2</c:v>
                </c:pt>
                <c:pt idx="24">
                  <c:v>0.31439709999999998</c:v>
                </c:pt>
                <c:pt idx="25">
                  <c:v>7.8391999999999993E-3</c:v>
                </c:pt>
                <c:pt idx="26">
                  <c:v>0.205538</c:v>
                </c:pt>
                <c:pt idx="27">
                  <c:v>0.23837659999999999</c:v>
                </c:pt>
                <c:pt idx="28">
                  <c:v>7.6124700000000003E-2</c:v>
                </c:pt>
                <c:pt idx="29">
                  <c:v>0.2430881</c:v>
                </c:pt>
                <c:pt idx="30">
                  <c:v>0.21587580000000001</c:v>
                </c:pt>
                <c:pt idx="31">
                  <c:v>0.1994638</c:v>
                </c:pt>
                <c:pt idx="32">
                  <c:v>0.1567239</c:v>
                </c:pt>
                <c:pt idx="33">
                  <c:v>1.1009100000000001E-2</c:v>
                </c:pt>
                <c:pt idx="34">
                  <c:v>0.19767409999999999</c:v>
                </c:pt>
                <c:pt idx="35">
                  <c:v>0.21900549999999999</c:v>
                </c:pt>
                <c:pt idx="36">
                  <c:v>7.8980599999999998E-2</c:v>
                </c:pt>
                <c:pt idx="37">
                  <c:v>0.10422430000000001</c:v>
                </c:pt>
                <c:pt idx="38">
                  <c:v>0.1078784</c:v>
                </c:pt>
                <c:pt idx="39">
                  <c:v>5.8484899999999999E-2</c:v>
                </c:pt>
                <c:pt idx="40">
                  <c:v>8.2366599999999998E-2</c:v>
                </c:pt>
                <c:pt idx="41">
                  <c:v>0.10247829999999999</c:v>
                </c:pt>
                <c:pt idx="42">
                  <c:v>0.1095298</c:v>
                </c:pt>
                <c:pt idx="43">
                  <c:v>0.2382833</c:v>
                </c:pt>
                <c:pt idx="44">
                  <c:v>0.20361979999999999</c:v>
                </c:pt>
                <c:pt idx="45">
                  <c:v>4.3039800000000003E-2</c:v>
                </c:pt>
                <c:pt idx="46">
                  <c:v>0.44767119999999999</c:v>
                </c:pt>
                <c:pt idx="47">
                  <c:v>3.40021E-2</c:v>
                </c:pt>
                <c:pt idx="48">
                  <c:v>0.11014</c:v>
                </c:pt>
                <c:pt idx="49">
                  <c:v>0.2152857</c:v>
                </c:pt>
                <c:pt idx="50">
                  <c:v>0.29723090000000002</c:v>
                </c:pt>
                <c:pt idx="51">
                  <c:v>0.16491749999999999</c:v>
                </c:pt>
                <c:pt idx="52">
                  <c:v>0.19183069999999999</c:v>
                </c:pt>
                <c:pt idx="53">
                  <c:v>0.1868554</c:v>
                </c:pt>
                <c:pt idx="54">
                  <c:v>0.31182270000000001</c:v>
                </c:pt>
                <c:pt idx="55">
                  <c:v>0.20290720000000001</c:v>
                </c:pt>
                <c:pt idx="56">
                  <c:v>0.27708640000000001</c:v>
                </c:pt>
                <c:pt idx="57">
                  <c:v>5.4195800000000002E-2</c:v>
                </c:pt>
                <c:pt idx="58">
                  <c:v>0.26740629999999999</c:v>
                </c:pt>
                <c:pt idx="59">
                  <c:v>0.1075275</c:v>
                </c:pt>
                <c:pt idx="60">
                  <c:v>0.201048</c:v>
                </c:pt>
                <c:pt idx="61">
                  <c:v>0.97084269999999995</c:v>
                </c:pt>
                <c:pt idx="62">
                  <c:v>0.61556949999999999</c:v>
                </c:pt>
                <c:pt idx="63">
                  <c:v>0.79812810000000001</c:v>
                </c:pt>
                <c:pt idx="64">
                  <c:v>0.31353690000000001</c:v>
                </c:pt>
                <c:pt idx="65">
                  <c:v>0.26693359999999999</c:v>
                </c:pt>
                <c:pt idx="66">
                  <c:v>0.20250950000000001</c:v>
                </c:pt>
                <c:pt idx="67">
                  <c:v>9.5843700000000004E-2</c:v>
                </c:pt>
                <c:pt idx="68">
                  <c:v>0.74372510000000003</c:v>
                </c:pt>
                <c:pt idx="69">
                  <c:v>2.67038E-2</c:v>
                </c:pt>
                <c:pt idx="70">
                  <c:v>0.2417772</c:v>
                </c:pt>
                <c:pt idx="71">
                  <c:v>0.31725890000000001</c:v>
                </c:pt>
                <c:pt idx="72">
                  <c:v>0.13637840000000001</c:v>
                </c:pt>
                <c:pt idx="73">
                  <c:v>0.51492490000000002</c:v>
                </c:pt>
                <c:pt idx="74">
                  <c:v>0.383604</c:v>
                </c:pt>
                <c:pt idx="75">
                  <c:v>0.44911440000000002</c:v>
                </c:pt>
                <c:pt idx="76">
                  <c:v>0.43407210000000002</c:v>
                </c:pt>
                <c:pt idx="77">
                  <c:v>0.11364879999999999</c:v>
                </c:pt>
                <c:pt idx="78">
                  <c:v>0.64735520000000002</c:v>
                </c:pt>
                <c:pt idx="79">
                  <c:v>0.1016917</c:v>
                </c:pt>
                <c:pt idx="80">
                  <c:v>0.30138700000000002</c:v>
                </c:pt>
                <c:pt idx="81">
                  <c:v>0.39015749999999999</c:v>
                </c:pt>
                <c:pt idx="82">
                  <c:v>0.37395469999999997</c:v>
                </c:pt>
                <c:pt idx="83">
                  <c:v>0.45494899999999999</c:v>
                </c:pt>
                <c:pt idx="84">
                  <c:v>0.3729094</c:v>
                </c:pt>
                <c:pt idx="85">
                  <c:v>0.29299770000000003</c:v>
                </c:pt>
                <c:pt idx="86">
                  <c:v>0.43087049999999999</c:v>
                </c:pt>
                <c:pt idx="87">
                  <c:v>0.23509189999999999</c:v>
                </c:pt>
                <c:pt idx="88">
                  <c:v>6.31303E-2</c:v>
                </c:pt>
                <c:pt idx="89">
                  <c:v>7.6436999999999998E-3</c:v>
                </c:pt>
                <c:pt idx="90">
                  <c:v>0.3298218</c:v>
                </c:pt>
                <c:pt idx="91">
                  <c:v>0.31180150000000001</c:v>
                </c:pt>
                <c:pt idx="92">
                  <c:v>4.7028300000000002E-2</c:v>
                </c:pt>
                <c:pt idx="93">
                  <c:v>0.84357859999999996</c:v>
                </c:pt>
                <c:pt idx="94">
                  <c:v>0.28920119999999999</c:v>
                </c:pt>
                <c:pt idx="95">
                  <c:v>0.39246259999999999</c:v>
                </c:pt>
                <c:pt idx="96">
                  <c:v>0.1069581</c:v>
                </c:pt>
                <c:pt idx="97">
                  <c:v>0.58279510000000001</c:v>
                </c:pt>
                <c:pt idx="98">
                  <c:v>1.1003863</c:v>
                </c:pt>
                <c:pt idx="99">
                  <c:v>0.73847810000000003</c:v>
                </c:pt>
                <c:pt idx="100">
                  <c:v>4.0745908999999996</c:v>
                </c:pt>
                <c:pt idx="101">
                  <c:v>1.9932415000000001</c:v>
                </c:pt>
                <c:pt idx="102">
                  <c:v>0.57530789999999998</c:v>
                </c:pt>
                <c:pt idx="103">
                  <c:v>0.1085279</c:v>
                </c:pt>
                <c:pt idx="104">
                  <c:v>0.21158389999999999</c:v>
                </c:pt>
                <c:pt idx="105">
                  <c:v>0.48173090000000002</c:v>
                </c:pt>
                <c:pt idx="106">
                  <c:v>0.262849</c:v>
                </c:pt>
                <c:pt idx="107">
                  <c:v>0.36723509999999998</c:v>
                </c:pt>
                <c:pt idx="108">
                  <c:v>0.31424069999999998</c:v>
                </c:pt>
                <c:pt idx="109">
                  <c:v>0.1805532</c:v>
                </c:pt>
                <c:pt idx="110">
                  <c:v>0.40063179999999998</c:v>
                </c:pt>
              </c:numCache>
            </c:numRef>
          </c:val>
          <c:extLst>
            <c:ext xmlns:c16="http://schemas.microsoft.com/office/drawing/2014/chart" uri="{C3380CC4-5D6E-409C-BE32-E72D297353CC}">
              <c16:uniqueId val="{00000004-16CB-40F1-885C-8DC8D6E53447}"/>
            </c:ext>
          </c:extLst>
        </c:ser>
        <c:ser>
          <c:idx val="1"/>
          <c:order val="5"/>
          <c:tx>
            <c:strRef>
              <c:f>YELL!$G$1</c:f>
              <c:strCache>
                <c:ptCount val="1"/>
                <c:pt idx="0">
                  <c:v>Coarse Mass</c:v>
                </c:pt>
              </c:strCache>
            </c:strRef>
          </c:tx>
          <c:spPr>
            <a:solidFill>
              <a:schemeClr val="bg1">
                <a:lumMod val="65000"/>
              </a:schemeClr>
            </a:solidFill>
            <a:ln>
              <a:noFill/>
            </a:ln>
            <a:effectLst/>
          </c:spPr>
          <c:invertIfNegative val="0"/>
          <c:cat>
            <c:numRef>
              <c:f>YELL!$E$2:$E$112</c:f>
              <c:numCache>
                <c:formatCode>m/d/yyyy</c:formatCode>
                <c:ptCount val="111"/>
                <c:pt idx="0">
                  <c:v>40672</c:v>
                </c:pt>
                <c:pt idx="1">
                  <c:v>40693</c:v>
                </c:pt>
                <c:pt idx="2">
                  <c:v>40618</c:v>
                </c:pt>
                <c:pt idx="3">
                  <c:v>40906</c:v>
                </c:pt>
                <c:pt idx="4">
                  <c:v>40873</c:v>
                </c:pt>
                <c:pt idx="5">
                  <c:v>40687</c:v>
                </c:pt>
                <c:pt idx="6">
                  <c:v>40642</c:v>
                </c:pt>
                <c:pt idx="7">
                  <c:v>40624</c:v>
                </c:pt>
                <c:pt idx="8">
                  <c:v>40555</c:v>
                </c:pt>
                <c:pt idx="9">
                  <c:v>40561</c:v>
                </c:pt>
                <c:pt idx="10">
                  <c:v>40870</c:v>
                </c:pt>
                <c:pt idx="11">
                  <c:v>40897</c:v>
                </c:pt>
                <c:pt idx="12">
                  <c:v>40882</c:v>
                </c:pt>
                <c:pt idx="13">
                  <c:v>40900</c:v>
                </c:pt>
                <c:pt idx="14">
                  <c:v>40552</c:v>
                </c:pt>
                <c:pt idx="15">
                  <c:v>40684</c:v>
                </c:pt>
                <c:pt idx="16">
                  <c:v>40546</c:v>
                </c:pt>
                <c:pt idx="17">
                  <c:v>40888</c:v>
                </c:pt>
                <c:pt idx="18">
                  <c:v>40597</c:v>
                </c:pt>
                <c:pt idx="19">
                  <c:v>40702</c:v>
                </c:pt>
                <c:pt idx="20">
                  <c:v>40654</c:v>
                </c:pt>
                <c:pt idx="21">
                  <c:v>40600</c:v>
                </c:pt>
                <c:pt idx="22">
                  <c:v>40558</c:v>
                </c:pt>
                <c:pt idx="23">
                  <c:v>40570</c:v>
                </c:pt>
                <c:pt idx="24">
                  <c:v>40603</c:v>
                </c:pt>
                <c:pt idx="25">
                  <c:v>40576</c:v>
                </c:pt>
                <c:pt idx="26">
                  <c:v>40660</c:v>
                </c:pt>
                <c:pt idx="27">
                  <c:v>40681</c:v>
                </c:pt>
                <c:pt idx="28">
                  <c:v>40567</c:v>
                </c:pt>
                <c:pt idx="29">
                  <c:v>40609</c:v>
                </c:pt>
                <c:pt idx="30">
                  <c:v>40690</c:v>
                </c:pt>
                <c:pt idx="31">
                  <c:v>40747</c:v>
                </c:pt>
                <c:pt idx="32">
                  <c:v>40663</c:v>
                </c:pt>
                <c:pt idx="33">
                  <c:v>40825</c:v>
                </c:pt>
                <c:pt idx="34">
                  <c:v>40591</c:v>
                </c:pt>
                <c:pt idx="35">
                  <c:v>40615</c:v>
                </c:pt>
                <c:pt idx="36">
                  <c:v>40864</c:v>
                </c:pt>
                <c:pt idx="37">
                  <c:v>40867</c:v>
                </c:pt>
                <c:pt idx="38">
                  <c:v>40708</c:v>
                </c:pt>
                <c:pt idx="39">
                  <c:v>40849</c:v>
                </c:pt>
                <c:pt idx="40">
                  <c:v>40711</c:v>
                </c:pt>
                <c:pt idx="41">
                  <c:v>40573</c:v>
                </c:pt>
                <c:pt idx="42">
                  <c:v>40720</c:v>
                </c:pt>
                <c:pt idx="43">
                  <c:v>40678</c:v>
                </c:pt>
                <c:pt idx="44">
                  <c:v>40744</c:v>
                </c:pt>
                <c:pt idx="45">
                  <c:v>40582</c:v>
                </c:pt>
                <c:pt idx="46">
                  <c:v>40588</c:v>
                </c:pt>
                <c:pt idx="47">
                  <c:v>40579</c:v>
                </c:pt>
                <c:pt idx="48">
                  <c:v>40705</c:v>
                </c:pt>
                <c:pt idx="49">
                  <c:v>40804</c:v>
                </c:pt>
                <c:pt idx="50">
                  <c:v>40840</c:v>
                </c:pt>
                <c:pt idx="51">
                  <c:v>40903</c:v>
                </c:pt>
                <c:pt idx="52">
                  <c:v>40846</c:v>
                </c:pt>
                <c:pt idx="53">
                  <c:v>40765</c:v>
                </c:pt>
                <c:pt idx="54">
                  <c:v>40861</c:v>
                </c:pt>
                <c:pt idx="55">
                  <c:v>40735</c:v>
                </c:pt>
                <c:pt idx="56">
                  <c:v>40726</c:v>
                </c:pt>
                <c:pt idx="57">
                  <c:v>40894</c:v>
                </c:pt>
                <c:pt idx="58">
                  <c:v>40828</c:v>
                </c:pt>
                <c:pt idx="59">
                  <c:v>40852</c:v>
                </c:pt>
                <c:pt idx="60">
                  <c:v>40717</c:v>
                </c:pt>
                <c:pt idx="61">
                  <c:v>40651</c:v>
                </c:pt>
                <c:pt idx="62">
                  <c:v>40696</c:v>
                </c:pt>
                <c:pt idx="63">
                  <c:v>40612</c:v>
                </c:pt>
                <c:pt idx="64">
                  <c:v>40768</c:v>
                </c:pt>
                <c:pt idx="65">
                  <c:v>40675</c:v>
                </c:pt>
                <c:pt idx="66">
                  <c:v>40837</c:v>
                </c:pt>
                <c:pt idx="67">
                  <c:v>40876</c:v>
                </c:pt>
                <c:pt idx="68">
                  <c:v>40657</c:v>
                </c:pt>
                <c:pt idx="69">
                  <c:v>40564</c:v>
                </c:pt>
                <c:pt idx="70">
                  <c:v>40606</c:v>
                </c:pt>
                <c:pt idx="71">
                  <c:v>40741</c:v>
                </c:pt>
                <c:pt idx="72">
                  <c:v>40834</c:v>
                </c:pt>
                <c:pt idx="73">
                  <c:v>40666</c:v>
                </c:pt>
                <c:pt idx="74">
                  <c:v>40831</c:v>
                </c:pt>
                <c:pt idx="75">
                  <c:v>40777</c:v>
                </c:pt>
                <c:pt idx="76">
                  <c:v>40750</c:v>
                </c:pt>
                <c:pt idx="77">
                  <c:v>40594</c:v>
                </c:pt>
                <c:pt idx="78">
                  <c:v>40669</c:v>
                </c:pt>
                <c:pt idx="79">
                  <c:v>40549</c:v>
                </c:pt>
                <c:pt idx="80">
                  <c:v>40729</c:v>
                </c:pt>
                <c:pt idx="81">
                  <c:v>40732</c:v>
                </c:pt>
                <c:pt idx="82">
                  <c:v>40738</c:v>
                </c:pt>
                <c:pt idx="83">
                  <c:v>40774</c:v>
                </c:pt>
                <c:pt idx="84">
                  <c:v>40780</c:v>
                </c:pt>
                <c:pt idx="85">
                  <c:v>40843</c:v>
                </c:pt>
                <c:pt idx="86">
                  <c:v>40699</c:v>
                </c:pt>
                <c:pt idx="87">
                  <c:v>40756</c:v>
                </c:pt>
                <c:pt idx="88">
                  <c:v>40855</c:v>
                </c:pt>
                <c:pt idx="89">
                  <c:v>40822</c:v>
                </c:pt>
                <c:pt idx="90">
                  <c:v>40753</c:v>
                </c:pt>
                <c:pt idx="91">
                  <c:v>40789</c:v>
                </c:pt>
                <c:pt idx="92">
                  <c:v>40585</c:v>
                </c:pt>
                <c:pt idx="93">
                  <c:v>40645</c:v>
                </c:pt>
                <c:pt idx="94">
                  <c:v>40858</c:v>
                </c:pt>
                <c:pt idx="95">
                  <c:v>40783</c:v>
                </c:pt>
                <c:pt idx="96">
                  <c:v>40885</c:v>
                </c:pt>
                <c:pt idx="97">
                  <c:v>40786</c:v>
                </c:pt>
                <c:pt idx="98">
                  <c:v>40723</c:v>
                </c:pt>
                <c:pt idx="99">
                  <c:v>40813</c:v>
                </c:pt>
                <c:pt idx="100">
                  <c:v>40621</c:v>
                </c:pt>
                <c:pt idx="101">
                  <c:v>40648</c:v>
                </c:pt>
                <c:pt idx="102">
                  <c:v>40810</c:v>
                </c:pt>
                <c:pt idx="103">
                  <c:v>40891</c:v>
                </c:pt>
                <c:pt idx="104">
                  <c:v>40801</c:v>
                </c:pt>
                <c:pt idx="105">
                  <c:v>40816</c:v>
                </c:pt>
                <c:pt idx="106">
                  <c:v>40819</c:v>
                </c:pt>
                <c:pt idx="107">
                  <c:v>40792</c:v>
                </c:pt>
                <c:pt idx="108">
                  <c:v>40771</c:v>
                </c:pt>
                <c:pt idx="109">
                  <c:v>40798</c:v>
                </c:pt>
                <c:pt idx="110">
                  <c:v>40795</c:v>
                </c:pt>
              </c:numCache>
            </c:numRef>
          </c:cat>
          <c:val>
            <c:numRef>
              <c:f>YELL!$G$2:$G$112</c:f>
              <c:numCache>
                <c:formatCode>General</c:formatCode>
                <c:ptCount val="111"/>
                <c:pt idx="0">
                  <c:v>5.0700000000000002E-2</c:v>
                </c:pt>
                <c:pt idx="1">
                  <c:v>0.20405999999999999</c:v>
                </c:pt>
                <c:pt idx="2">
                  <c:v>0.15468000000000001</c:v>
                </c:pt>
                <c:pt idx="3">
                  <c:v>0.45372000000000001</c:v>
                </c:pt>
                <c:pt idx="4">
                  <c:v>0.19344</c:v>
                </c:pt>
                <c:pt idx="5">
                  <c:v>0.16674</c:v>
                </c:pt>
                <c:pt idx="6">
                  <c:v>1.7639999999999999E-2</c:v>
                </c:pt>
                <c:pt idx="7">
                  <c:v>0.65802000000000005</c:v>
                </c:pt>
                <c:pt idx="8">
                  <c:v>0.13602</c:v>
                </c:pt>
                <c:pt idx="9">
                  <c:v>5.5259999999999997E-2</c:v>
                </c:pt>
                <c:pt idx="10">
                  <c:v>0.15210000000000001</c:v>
                </c:pt>
                <c:pt idx="11">
                  <c:v>0.10974</c:v>
                </c:pt>
                <c:pt idx="12">
                  <c:v>0.73607999999999996</c:v>
                </c:pt>
                <c:pt idx="13">
                  <c:v>0.14124</c:v>
                </c:pt>
                <c:pt idx="14">
                  <c:v>0.1767</c:v>
                </c:pt>
                <c:pt idx="15">
                  <c:v>4.5539999999999997E-2</c:v>
                </c:pt>
                <c:pt idx="16">
                  <c:v>1.8360000000000001E-2</c:v>
                </c:pt>
                <c:pt idx="17">
                  <c:v>0.10128</c:v>
                </c:pt>
                <c:pt idx="18">
                  <c:v>0.67896000000000001</c:v>
                </c:pt>
                <c:pt idx="19">
                  <c:v>0.24551999999999999</c:v>
                </c:pt>
                <c:pt idx="20">
                  <c:v>0.42749999999999999</c:v>
                </c:pt>
                <c:pt idx="21">
                  <c:v>0.22187999999999999</c:v>
                </c:pt>
                <c:pt idx="22">
                  <c:v>0.11028</c:v>
                </c:pt>
                <c:pt idx="23">
                  <c:v>6.948E-2</c:v>
                </c:pt>
                <c:pt idx="24">
                  <c:v>0.62694000000000005</c:v>
                </c:pt>
                <c:pt idx="25">
                  <c:v>0.21629999999999999</c:v>
                </c:pt>
                <c:pt idx="26">
                  <c:v>0.54527999999999999</c:v>
                </c:pt>
                <c:pt idx="27">
                  <c:v>0.46278000000000002</c:v>
                </c:pt>
                <c:pt idx="28">
                  <c:v>4.8959999999999997E-2</c:v>
                </c:pt>
                <c:pt idx="29">
                  <c:v>0.26172000000000001</c:v>
                </c:pt>
                <c:pt idx="30">
                  <c:v>0.66383999999999999</c:v>
                </c:pt>
                <c:pt idx="31">
                  <c:v>1.2160200000000001</c:v>
                </c:pt>
                <c:pt idx="32">
                  <c:v>0.46986</c:v>
                </c:pt>
                <c:pt idx="33">
                  <c:v>0.34410000000000002</c:v>
                </c:pt>
                <c:pt idx="34">
                  <c:v>1.2258599999999999</c:v>
                </c:pt>
                <c:pt idx="35">
                  <c:v>0.57438</c:v>
                </c:pt>
                <c:pt idx="36">
                  <c:v>0.43415999999999999</c:v>
                </c:pt>
                <c:pt idx="37">
                  <c:v>0.46998000000000001</c:v>
                </c:pt>
                <c:pt idx="38">
                  <c:v>0.59621999999999997</c:v>
                </c:pt>
                <c:pt idx="39">
                  <c:v>0.4128</c:v>
                </c:pt>
                <c:pt idx="40">
                  <c:v>0.86706000000000005</c:v>
                </c:pt>
                <c:pt idx="41">
                  <c:v>0.44579999999999997</c:v>
                </c:pt>
                <c:pt idx="42">
                  <c:v>0.69606000000000001</c:v>
                </c:pt>
                <c:pt idx="43">
                  <c:v>0.63102000000000003</c:v>
                </c:pt>
                <c:pt idx="44">
                  <c:v>2.3231999999999999</c:v>
                </c:pt>
                <c:pt idx="45">
                  <c:v>0.20213999999999999</c:v>
                </c:pt>
                <c:pt idx="46">
                  <c:v>1.35198</c:v>
                </c:pt>
                <c:pt idx="47">
                  <c:v>0.32501999999999998</c:v>
                </c:pt>
                <c:pt idx="48">
                  <c:v>0.49481999999999998</c:v>
                </c:pt>
                <c:pt idx="49">
                  <c:v>0.76482000000000006</c:v>
                </c:pt>
                <c:pt idx="50">
                  <c:v>1.01922</c:v>
                </c:pt>
                <c:pt idx="51">
                  <c:v>0.86994000000000005</c:v>
                </c:pt>
                <c:pt idx="52">
                  <c:v>0.61553999999999998</c:v>
                </c:pt>
                <c:pt idx="53">
                  <c:v>1.1943600000000001</c:v>
                </c:pt>
                <c:pt idx="54">
                  <c:v>0.80015999999999998</c:v>
                </c:pt>
                <c:pt idx="55">
                  <c:v>1.7919</c:v>
                </c:pt>
                <c:pt idx="56">
                  <c:v>1.3988400000000001</c:v>
                </c:pt>
                <c:pt idx="57">
                  <c:v>0.20226</c:v>
                </c:pt>
                <c:pt idx="58">
                  <c:v>1.1282399999999999</c:v>
                </c:pt>
                <c:pt idx="59">
                  <c:v>0.57143999999999995</c:v>
                </c:pt>
                <c:pt idx="60">
                  <c:v>1.09968</c:v>
                </c:pt>
                <c:pt idx="61">
                  <c:v>0.95165999999999995</c:v>
                </c:pt>
                <c:pt idx="62">
                  <c:v>1.9408799999999999</c:v>
                </c:pt>
                <c:pt idx="63">
                  <c:v>1.5259799999999999</c:v>
                </c:pt>
                <c:pt idx="64">
                  <c:v>1.27782</c:v>
                </c:pt>
                <c:pt idx="65">
                  <c:v>0.63744000000000001</c:v>
                </c:pt>
                <c:pt idx="66">
                  <c:v>0.76583999999999997</c:v>
                </c:pt>
                <c:pt idx="67">
                  <c:v>0.21684</c:v>
                </c:pt>
                <c:pt idx="68">
                  <c:v>0.2928</c:v>
                </c:pt>
                <c:pt idx="69">
                  <c:v>0.29958000000000001</c:v>
                </c:pt>
                <c:pt idx="70">
                  <c:v>0.52505999999999997</c:v>
                </c:pt>
                <c:pt idx="71">
                  <c:v>1.78596</c:v>
                </c:pt>
                <c:pt idx="72">
                  <c:v>0.39407999999999999</c:v>
                </c:pt>
                <c:pt idx="73">
                  <c:v>1.68726</c:v>
                </c:pt>
                <c:pt idx="74">
                  <c:v>1.5996600000000001</c:v>
                </c:pt>
                <c:pt idx="75">
                  <c:v>2.0215200000000002</c:v>
                </c:pt>
                <c:pt idx="76">
                  <c:v>2.2725</c:v>
                </c:pt>
                <c:pt idx="77">
                  <c:v>0.23178000000000001</c:v>
                </c:pt>
                <c:pt idx="78">
                  <c:v>2.51064</c:v>
                </c:pt>
                <c:pt idx="79">
                  <c:v>0.16733999999999999</c:v>
                </c:pt>
                <c:pt idx="80">
                  <c:v>1.5794999999999999</c:v>
                </c:pt>
                <c:pt idx="81">
                  <c:v>2.6726999999999999</c:v>
                </c:pt>
                <c:pt idx="82">
                  <c:v>1.9297200000000001</c:v>
                </c:pt>
                <c:pt idx="83">
                  <c:v>1.8028200000000001</c:v>
                </c:pt>
                <c:pt idx="84">
                  <c:v>1.32162</c:v>
                </c:pt>
                <c:pt idx="85">
                  <c:v>1.05036</c:v>
                </c:pt>
                <c:pt idx="86">
                  <c:v>1.31142</c:v>
                </c:pt>
                <c:pt idx="87">
                  <c:v>0.72101999999999999</c:v>
                </c:pt>
                <c:pt idx="88">
                  <c:v>0.27845999999999999</c:v>
                </c:pt>
                <c:pt idx="89">
                  <c:v>0.23741999999999999</c:v>
                </c:pt>
                <c:pt idx="90">
                  <c:v>1.9690799999999999</c:v>
                </c:pt>
                <c:pt idx="91">
                  <c:v>1.6599600000000001</c:v>
                </c:pt>
                <c:pt idx="92">
                  <c:v>0.28848000000000001</c:v>
                </c:pt>
                <c:pt idx="93">
                  <c:v>0.69899999999999995</c:v>
                </c:pt>
                <c:pt idx="94">
                  <c:v>0.93569999999999998</c:v>
                </c:pt>
                <c:pt idx="95">
                  <c:v>1.2465599999999999</c:v>
                </c:pt>
                <c:pt idx="96">
                  <c:v>0.47339999999999999</c:v>
                </c:pt>
                <c:pt idx="97">
                  <c:v>2.2388400000000002</c:v>
                </c:pt>
                <c:pt idx="98">
                  <c:v>6.7140599999999999</c:v>
                </c:pt>
                <c:pt idx="99">
                  <c:v>3.02034</c:v>
                </c:pt>
                <c:pt idx="100">
                  <c:v>5.99268</c:v>
                </c:pt>
                <c:pt idx="101">
                  <c:v>3.0105599999999999</c:v>
                </c:pt>
                <c:pt idx="102">
                  <c:v>1.41276</c:v>
                </c:pt>
                <c:pt idx="103">
                  <c:v>0.16374</c:v>
                </c:pt>
                <c:pt idx="104">
                  <c:v>0.92459999999999998</c:v>
                </c:pt>
                <c:pt idx="105">
                  <c:v>1.9671000000000001</c:v>
                </c:pt>
                <c:pt idx="106">
                  <c:v>1.1034600000000001</c:v>
                </c:pt>
                <c:pt idx="107">
                  <c:v>1.9181999999999999</c:v>
                </c:pt>
                <c:pt idx="108">
                  <c:v>1.57986</c:v>
                </c:pt>
                <c:pt idx="109">
                  <c:v>1.0276799999999999</c:v>
                </c:pt>
                <c:pt idx="110">
                  <c:v>1.7456400000000001</c:v>
                </c:pt>
              </c:numCache>
            </c:numRef>
          </c:val>
          <c:extLst>
            <c:ext xmlns:c16="http://schemas.microsoft.com/office/drawing/2014/chart" uri="{C3380CC4-5D6E-409C-BE32-E72D297353CC}">
              <c16:uniqueId val="{00000005-16CB-40F1-885C-8DC8D6E53447}"/>
            </c:ext>
          </c:extLst>
        </c:ser>
        <c:ser>
          <c:idx val="6"/>
          <c:order val="6"/>
          <c:tx>
            <c:strRef>
              <c:f>YELL!$L$1</c:f>
              <c:strCache>
                <c:ptCount val="1"/>
                <c:pt idx="0">
                  <c:v>Sea Salt</c:v>
                </c:pt>
              </c:strCache>
            </c:strRef>
          </c:tx>
          <c:spPr>
            <a:solidFill>
              <a:schemeClr val="accent1">
                <a:lumMod val="60000"/>
                <a:lumOff val="40000"/>
              </a:schemeClr>
            </a:solidFill>
            <a:ln>
              <a:noFill/>
            </a:ln>
            <a:effectLst/>
          </c:spPr>
          <c:invertIfNegative val="0"/>
          <c:cat>
            <c:numRef>
              <c:f>YELL!$E$2:$E$112</c:f>
              <c:numCache>
                <c:formatCode>m/d/yyyy</c:formatCode>
                <c:ptCount val="111"/>
                <c:pt idx="0">
                  <c:v>40672</c:v>
                </c:pt>
                <c:pt idx="1">
                  <c:v>40693</c:v>
                </c:pt>
                <c:pt idx="2">
                  <c:v>40618</c:v>
                </c:pt>
                <c:pt idx="3">
                  <c:v>40906</c:v>
                </c:pt>
                <c:pt idx="4">
                  <c:v>40873</c:v>
                </c:pt>
                <c:pt idx="5">
                  <c:v>40687</c:v>
                </c:pt>
                <c:pt idx="6">
                  <c:v>40642</c:v>
                </c:pt>
                <c:pt idx="7">
                  <c:v>40624</c:v>
                </c:pt>
                <c:pt idx="8">
                  <c:v>40555</c:v>
                </c:pt>
                <c:pt idx="9">
                  <c:v>40561</c:v>
                </c:pt>
                <c:pt idx="10">
                  <c:v>40870</c:v>
                </c:pt>
                <c:pt idx="11">
                  <c:v>40897</c:v>
                </c:pt>
                <c:pt idx="12">
                  <c:v>40882</c:v>
                </c:pt>
                <c:pt idx="13">
                  <c:v>40900</c:v>
                </c:pt>
                <c:pt idx="14">
                  <c:v>40552</c:v>
                </c:pt>
                <c:pt idx="15">
                  <c:v>40684</c:v>
                </c:pt>
                <c:pt idx="16">
                  <c:v>40546</c:v>
                </c:pt>
                <c:pt idx="17">
                  <c:v>40888</c:v>
                </c:pt>
                <c:pt idx="18">
                  <c:v>40597</c:v>
                </c:pt>
                <c:pt idx="19">
                  <c:v>40702</c:v>
                </c:pt>
                <c:pt idx="20">
                  <c:v>40654</c:v>
                </c:pt>
                <c:pt idx="21">
                  <c:v>40600</c:v>
                </c:pt>
                <c:pt idx="22">
                  <c:v>40558</c:v>
                </c:pt>
                <c:pt idx="23">
                  <c:v>40570</c:v>
                </c:pt>
                <c:pt idx="24">
                  <c:v>40603</c:v>
                </c:pt>
                <c:pt idx="25">
                  <c:v>40576</c:v>
                </c:pt>
                <c:pt idx="26">
                  <c:v>40660</c:v>
                </c:pt>
                <c:pt idx="27">
                  <c:v>40681</c:v>
                </c:pt>
                <c:pt idx="28">
                  <c:v>40567</c:v>
                </c:pt>
                <c:pt idx="29">
                  <c:v>40609</c:v>
                </c:pt>
                <c:pt idx="30">
                  <c:v>40690</c:v>
                </c:pt>
                <c:pt idx="31">
                  <c:v>40747</c:v>
                </c:pt>
                <c:pt idx="32">
                  <c:v>40663</c:v>
                </c:pt>
                <c:pt idx="33">
                  <c:v>40825</c:v>
                </c:pt>
                <c:pt idx="34">
                  <c:v>40591</c:v>
                </c:pt>
                <c:pt idx="35">
                  <c:v>40615</c:v>
                </c:pt>
                <c:pt idx="36">
                  <c:v>40864</c:v>
                </c:pt>
                <c:pt idx="37">
                  <c:v>40867</c:v>
                </c:pt>
                <c:pt idx="38">
                  <c:v>40708</c:v>
                </c:pt>
                <c:pt idx="39">
                  <c:v>40849</c:v>
                </c:pt>
                <c:pt idx="40">
                  <c:v>40711</c:v>
                </c:pt>
                <c:pt idx="41">
                  <c:v>40573</c:v>
                </c:pt>
                <c:pt idx="42">
                  <c:v>40720</c:v>
                </c:pt>
                <c:pt idx="43">
                  <c:v>40678</c:v>
                </c:pt>
                <c:pt idx="44">
                  <c:v>40744</c:v>
                </c:pt>
                <c:pt idx="45">
                  <c:v>40582</c:v>
                </c:pt>
                <c:pt idx="46">
                  <c:v>40588</c:v>
                </c:pt>
                <c:pt idx="47">
                  <c:v>40579</c:v>
                </c:pt>
                <c:pt idx="48">
                  <c:v>40705</c:v>
                </c:pt>
                <c:pt idx="49">
                  <c:v>40804</c:v>
                </c:pt>
                <c:pt idx="50">
                  <c:v>40840</c:v>
                </c:pt>
                <c:pt idx="51">
                  <c:v>40903</c:v>
                </c:pt>
                <c:pt idx="52">
                  <c:v>40846</c:v>
                </c:pt>
                <c:pt idx="53">
                  <c:v>40765</c:v>
                </c:pt>
                <c:pt idx="54">
                  <c:v>40861</c:v>
                </c:pt>
                <c:pt idx="55">
                  <c:v>40735</c:v>
                </c:pt>
                <c:pt idx="56">
                  <c:v>40726</c:v>
                </c:pt>
                <c:pt idx="57">
                  <c:v>40894</c:v>
                </c:pt>
                <c:pt idx="58">
                  <c:v>40828</c:v>
                </c:pt>
                <c:pt idx="59">
                  <c:v>40852</c:v>
                </c:pt>
                <c:pt idx="60">
                  <c:v>40717</c:v>
                </c:pt>
                <c:pt idx="61">
                  <c:v>40651</c:v>
                </c:pt>
                <c:pt idx="62">
                  <c:v>40696</c:v>
                </c:pt>
                <c:pt idx="63">
                  <c:v>40612</c:v>
                </c:pt>
                <c:pt idx="64">
                  <c:v>40768</c:v>
                </c:pt>
                <c:pt idx="65">
                  <c:v>40675</c:v>
                </c:pt>
                <c:pt idx="66">
                  <c:v>40837</c:v>
                </c:pt>
                <c:pt idx="67">
                  <c:v>40876</c:v>
                </c:pt>
                <c:pt idx="68">
                  <c:v>40657</c:v>
                </c:pt>
                <c:pt idx="69">
                  <c:v>40564</c:v>
                </c:pt>
                <c:pt idx="70">
                  <c:v>40606</c:v>
                </c:pt>
                <c:pt idx="71">
                  <c:v>40741</c:v>
                </c:pt>
                <c:pt idx="72">
                  <c:v>40834</c:v>
                </c:pt>
                <c:pt idx="73">
                  <c:v>40666</c:v>
                </c:pt>
                <c:pt idx="74">
                  <c:v>40831</c:v>
                </c:pt>
                <c:pt idx="75">
                  <c:v>40777</c:v>
                </c:pt>
                <c:pt idx="76">
                  <c:v>40750</c:v>
                </c:pt>
                <c:pt idx="77">
                  <c:v>40594</c:v>
                </c:pt>
                <c:pt idx="78">
                  <c:v>40669</c:v>
                </c:pt>
                <c:pt idx="79">
                  <c:v>40549</c:v>
                </c:pt>
                <c:pt idx="80">
                  <c:v>40729</c:v>
                </c:pt>
                <c:pt idx="81">
                  <c:v>40732</c:v>
                </c:pt>
                <c:pt idx="82">
                  <c:v>40738</c:v>
                </c:pt>
                <c:pt idx="83">
                  <c:v>40774</c:v>
                </c:pt>
                <c:pt idx="84">
                  <c:v>40780</c:v>
                </c:pt>
                <c:pt idx="85">
                  <c:v>40843</c:v>
                </c:pt>
                <c:pt idx="86">
                  <c:v>40699</c:v>
                </c:pt>
                <c:pt idx="87">
                  <c:v>40756</c:v>
                </c:pt>
                <c:pt idx="88">
                  <c:v>40855</c:v>
                </c:pt>
                <c:pt idx="89">
                  <c:v>40822</c:v>
                </c:pt>
                <c:pt idx="90">
                  <c:v>40753</c:v>
                </c:pt>
                <c:pt idx="91">
                  <c:v>40789</c:v>
                </c:pt>
                <c:pt idx="92">
                  <c:v>40585</c:v>
                </c:pt>
                <c:pt idx="93">
                  <c:v>40645</c:v>
                </c:pt>
                <c:pt idx="94">
                  <c:v>40858</c:v>
                </c:pt>
                <c:pt idx="95">
                  <c:v>40783</c:v>
                </c:pt>
                <c:pt idx="96">
                  <c:v>40885</c:v>
                </c:pt>
                <c:pt idx="97">
                  <c:v>40786</c:v>
                </c:pt>
                <c:pt idx="98">
                  <c:v>40723</c:v>
                </c:pt>
                <c:pt idx="99">
                  <c:v>40813</c:v>
                </c:pt>
                <c:pt idx="100">
                  <c:v>40621</c:v>
                </c:pt>
                <c:pt idx="101">
                  <c:v>40648</c:v>
                </c:pt>
                <c:pt idx="102">
                  <c:v>40810</c:v>
                </c:pt>
                <c:pt idx="103">
                  <c:v>40891</c:v>
                </c:pt>
                <c:pt idx="104">
                  <c:v>40801</c:v>
                </c:pt>
                <c:pt idx="105">
                  <c:v>40816</c:v>
                </c:pt>
                <c:pt idx="106">
                  <c:v>40819</c:v>
                </c:pt>
                <c:pt idx="107">
                  <c:v>40792</c:v>
                </c:pt>
                <c:pt idx="108">
                  <c:v>40771</c:v>
                </c:pt>
                <c:pt idx="109">
                  <c:v>40798</c:v>
                </c:pt>
                <c:pt idx="110">
                  <c:v>40795</c:v>
                </c:pt>
              </c:numCache>
            </c:numRef>
          </c:cat>
          <c:val>
            <c:numRef>
              <c:f>YELL!$L$2:$L$112</c:f>
              <c:numCache>
                <c:formatCode>General</c:formatCode>
                <c:ptCount val="111"/>
                <c:pt idx="0">
                  <c:v>4.8653999999999999E-4</c:v>
                </c:pt>
                <c:pt idx="1">
                  <c:v>4.0545000000000002E-4</c:v>
                </c:pt>
                <c:pt idx="2">
                  <c:v>0</c:v>
                </c:pt>
                <c:pt idx="3">
                  <c:v>1.685448E-3</c:v>
                </c:pt>
                <c:pt idx="4">
                  <c:v>0.15420258000000001</c:v>
                </c:pt>
                <c:pt idx="5">
                  <c:v>2.4326999999999999E-4</c:v>
                </c:pt>
                <c:pt idx="6">
                  <c:v>6.6995639999999995E-2</c:v>
                </c:pt>
                <c:pt idx="7">
                  <c:v>6.1261200000000001E-4</c:v>
                </c:pt>
                <c:pt idx="8">
                  <c:v>0</c:v>
                </c:pt>
                <c:pt idx="9">
                  <c:v>0</c:v>
                </c:pt>
                <c:pt idx="10">
                  <c:v>4.5015659999999999E-2</c:v>
                </c:pt>
                <c:pt idx="11">
                  <c:v>0</c:v>
                </c:pt>
                <c:pt idx="12">
                  <c:v>0</c:v>
                </c:pt>
                <c:pt idx="13">
                  <c:v>1.9828799999999998E-3</c:v>
                </c:pt>
                <c:pt idx="14">
                  <c:v>1.701054E-3</c:v>
                </c:pt>
                <c:pt idx="15">
                  <c:v>5.6762999999999996E-4</c:v>
                </c:pt>
                <c:pt idx="16">
                  <c:v>2.2013639999999999E-3</c:v>
                </c:pt>
                <c:pt idx="17">
                  <c:v>0</c:v>
                </c:pt>
                <c:pt idx="18">
                  <c:v>5.58144E-4</c:v>
                </c:pt>
                <c:pt idx="19">
                  <c:v>0</c:v>
                </c:pt>
                <c:pt idx="20">
                  <c:v>6.0459480000000003E-2</c:v>
                </c:pt>
                <c:pt idx="21">
                  <c:v>1.0232640000000001E-3</c:v>
                </c:pt>
                <c:pt idx="22">
                  <c:v>0</c:v>
                </c:pt>
                <c:pt idx="23">
                  <c:v>0</c:v>
                </c:pt>
                <c:pt idx="24">
                  <c:v>1.31274E-3</c:v>
                </c:pt>
                <c:pt idx="25">
                  <c:v>1.4102438399999999</c:v>
                </c:pt>
                <c:pt idx="26">
                  <c:v>1.63404E-3</c:v>
                </c:pt>
                <c:pt idx="27">
                  <c:v>2.02725E-3</c:v>
                </c:pt>
                <c:pt idx="28">
                  <c:v>0</c:v>
                </c:pt>
                <c:pt idx="29">
                  <c:v>1.4002559999999999E-3</c:v>
                </c:pt>
                <c:pt idx="30">
                  <c:v>1.0541700000000001E-3</c:v>
                </c:pt>
                <c:pt idx="31">
                  <c:v>1.75644E-3</c:v>
                </c:pt>
                <c:pt idx="32">
                  <c:v>0</c:v>
                </c:pt>
                <c:pt idx="33">
                  <c:v>6.3158400000000003E-4</c:v>
                </c:pt>
                <c:pt idx="34">
                  <c:v>1.50884928</c:v>
                </c:pt>
                <c:pt idx="35">
                  <c:v>1.31274E-3</c:v>
                </c:pt>
                <c:pt idx="36">
                  <c:v>8.6200200000000005E-2</c:v>
                </c:pt>
                <c:pt idx="37">
                  <c:v>8.0453520000000001E-2</c:v>
                </c:pt>
                <c:pt idx="38">
                  <c:v>0</c:v>
                </c:pt>
                <c:pt idx="39">
                  <c:v>6.8002380000000001E-3</c:v>
                </c:pt>
                <c:pt idx="40">
                  <c:v>0</c:v>
                </c:pt>
                <c:pt idx="41">
                  <c:v>1.3008060000000001E-3</c:v>
                </c:pt>
                <c:pt idx="42">
                  <c:v>0</c:v>
                </c:pt>
                <c:pt idx="43">
                  <c:v>4.0544999999999999E-3</c:v>
                </c:pt>
                <c:pt idx="44">
                  <c:v>0</c:v>
                </c:pt>
                <c:pt idx="45">
                  <c:v>1.43536032</c:v>
                </c:pt>
                <c:pt idx="46">
                  <c:v>1.4958259199999999</c:v>
                </c:pt>
                <c:pt idx="47">
                  <c:v>1.2986150400000001</c:v>
                </c:pt>
                <c:pt idx="48">
                  <c:v>1.9663559999999998E-3</c:v>
                </c:pt>
                <c:pt idx="49">
                  <c:v>0</c:v>
                </c:pt>
                <c:pt idx="50">
                  <c:v>6.7105799999999998E-3</c:v>
                </c:pt>
                <c:pt idx="51">
                  <c:v>0.68805936000000001</c:v>
                </c:pt>
                <c:pt idx="52">
                  <c:v>2.9210759999999999E-3</c:v>
                </c:pt>
                <c:pt idx="53">
                  <c:v>1.417392E-3</c:v>
                </c:pt>
                <c:pt idx="54">
                  <c:v>0.48463667999999999</c:v>
                </c:pt>
                <c:pt idx="55">
                  <c:v>0</c:v>
                </c:pt>
                <c:pt idx="56">
                  <c:v>0</c:v>
                </c:pt>
                <c:pt idx="57">
                  <c:v>0.16259615999999999</c:v>
                </c:pt>
                <c:pt idx="58">
                  <c:v>0.236844</c:v>
                </c:pt>
                <c:pt idx="59">
                  <c:v>0.17623152</c:v>
                </c:pt>
                <c:pt idx="60">
                  <c:v>0</c:v>
                </c:pt>
                <c:pt idx="61">
                  <c:v>0.10294452</c:v>
                </c:pt>
                <c:pt idx="62">
                  <c:v>6.1175519999999997E-2</c:v>
                </c:pt>
                <c:pt idx="63">
                  <c:v>4.2882839999999998E-3</c:v>
                </c:pt>
                <c:pt idx="64">
                  <c:v>1.417392E-3</c:v>
                </c:pt>
                <c:pt idx="65">
                  <c:v>3.3246899999999999E-3</c:v>
                </c:pt>
                <c:pt idx="66">
                  <c:v>5.2895159999999997E-2</c:v>
                </c:pt>
                <c:pt idx="67">
                  <c:v>0.10631358</c:v>
                </c:pt>
                <c:pt idx="68">
                  <c:v>1.63404E-3</c:v>
                </c:pt>
                <c:pt idx="69">
                  <c:v>0.31019219999999997</c:v>
                </c:pt>
                <c:pt idx="70">
                  <c:v>8.7516000000000004E-4</c:v>
                </c:pt>
                <c:pt idx="71">
                  <c:v>0</c:v>
                </c:pt>
                <c:pt idx="72">
                  <c:v>2.2105440000000001E-3</c:v>
                </c:pt>
                <c:pt idx="73">
                  <c:v>6.00066E-2</c:v>
                </c:pt>
                <c:pt idx="74">
                  <c:v>6.0000480000000002E-2</c:v>
                </c:pt>
                <c:pt idx="75">
                  <c:v>2.7757260000000001E-3</c:v>
                </c:pt>
                <c:pt idx="76">
                  <c:v>3.5128799999999999E-3</c:v>
                </c:pt>
                <c:pt idx="77">
                  <c:v>1.47163968</c:v>
                </c:pt>
                <c:pt idx="78">
                  <c:v>8.7577199999999994E-2</c:v>
                </c:pt>
                <c:pt idx="79">
                  <c:v>8.5052700000000005E-3</c:v>
                </c:pt>
                <c:pt idx="80">
                  <c:v>0</c:v>
                </c:pt>
                <c:pt idx="81">
                  <c:v>0</c:v>
                </c:pt>
                <c:pt idx="82">
                  <c:v>0</c:v>
                </c:pt>
                <c:pt idx="83">
                  <c:v>2.3623199999999998E-3</c:v>
                </c:pt>
                <c:pt idx="84">
                  <c:v>1.47645E-3</c:v>
                </c:pt>
                <c:pt idx="85">
                  <c:v>7.5000600000000001E-2</c:v>
                </c:pt>
                <c:pt idx="86">
                  <c:v>0.13400351999999999</c:v>
                </c:pt>
                <c:pt idx="87">
                  <c:v>4.3112339999999997E-3</c:v>
                </c:pt>
                <c:pt idx="88">
                  <c:v>0.10439801999999999</c:v>
                </c:pt>
                <c:pt idx="89">
                  <c:v>10.489820760000001</c:v>
                </c:pt>
                <c:pt idx="90">
                  <c:v>2.63466E-3</c:v>
                </c:pt>
                <c:pt idx="91">
                  <c:v>0</c:v>
                </c:pt>
                <c:pt idx="92">
                  <c:v>1.3693132800000001</c:v>
                </c:pt>
                <c:pt idx="93">
                  <c:v>0.10948068</c:v>
                </c:pt>
                <c:pt idx="94">
                  <c:v>9.5778000000000002E-2</c:v>
                </c:pt>
                <c:pt idx="95">
                  <c:v>1.0098918E-2</c:v>
                </c:pt>
                <c:pt idx="96">
                  <c:v>0.59684687999999997</c:v>
                </c:pt>
                <c:pt idx="97">
                  <c:v>5.6695679999999998E-2</c:v>
                </c:pt>
                <c:pt idx="98">
                  <c:v>0.13982976</c:v>
                </c:pt>
                <c:pt idx="99">
                  <c:v>5.1836399999999998E-3</c:v>
                </c:pt>
                <c:pt idx="100">
                  <c:v>0.56097755999999999</c:v>
                </c:pt>
                <c:pt idx="101">
                  <c:v>0.27206765999999999</c:v>
                </c:pt>
                <c:pt idx="102">
                  <c:v>5.9914800000000004E-3</c:v>
                </c:pt>
                <c:pt idx="103">
                  <c:v>0.20919383999999999</c:v>
                </c:pt>
                <c:pt idx="104">
                  <c:v>5.5202399999999999E-2</c:v>
                </c:pt>
                <c:pt idx="105">
                  <c:v>7.8764400000000002E-3</c:v>
                </c:pt>
                <c:pt idx="106">
                  <c:v>5.3684639999999999E-2</c:v>
                </c:pt>
                <c:pt idx="107">
                  <c:v>7.6744800000000002E-2</c:v>
                </c:pt>
                <c:pt idx="108">
                  <c:v>7.500366E-2</c:v>
                </c:pt>
                <c:pt idx="109">
                  <c:v>0.11309760000000001</c:v>
                </c:pt>
                <c:pt idx="110">
                  <c:v>6.7993200000000004E-2</c:v>
                </c:pt>
              </c:numCache>
            </c:numRef>
          </c:val>
          <c:extLst>
            <c:ext xmlns:c16="http://schemas.microsoft.com/office/drawing/2014/chart" uri="{C3380CC4-5D6E-409C-BE32-E72D297353CC}">
              <c16:uniqueId val="{00000006-16CB-40F1-885C-8DC8D6E53447}"/>
            </c:ext>
          </c:extLst>
        </c:ser>
        <c:dLbls>
          <c:showLegendKey val="0"/>
          <c:showVal val="0"/>
          <c:showCatName val="0"/>
          <c:showSerName val="0"/>
          <c:showPercent val="0"/>
          <c:showBubbleSize val="0"/>
        </c:dLbls>
        <c:gapWidth val="112"/>
        <c:overlap val="100"/>
        <c:axId val="807218664"/>
        <c:axId val="807225224"/>
      </c:barChart>
      <c:catAx>
        <c:axId val="80721866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07225224"/>
        <c:crosses val="autoZero"/>
        <c:auto val="0"/>
        <c:lblAlgn val="ctr"/>
        <c:lblOffset val="100"/>
        <c:noMultiLvlLbl val="0"/>
      </c:catAx>
      <c:valAx>
        <c:axId val="807225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a:t>Light Extinction (Mm-1)</a:t>
                </a:r>
              </a:p>
            </c:rich>
          </c:tx>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07218664"/>
        <c:crosses val="autoZero"/>
        <c:crossBetween val="between"/>
      </c:valAx>
      <c:spPr>
        <a:noFill/>
        <a:ln>
          <a:solidFill>
            <a:schemeClr val="bg1">
              <a:lumMod val="65000"/>
            </a:schemeClr>
          </a:solid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sz="105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0.12539</cdr:y>
    </cdr:to>
    <cdr:pic>
      <cdr:nvPicPr>
        <cdr:cNvPr id="2" name="chart">
          <a:extLst xmlns:a="http://schemas.openxmlformats.org/drawingml/2006/main">
            <a:ext uri="{FF2B5EF4-FFF2-40B4-BE49-F238E27FC236}">
              <a16:creationId xmlns:a16="http://schemas.microsoft.com/office/drawing/2014/main" id="{E744E22D-4744-4A9F-BFF2-EFA3A4DE8D2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9813851" cy="609599"/>
        </a:xfrm>
        <a:prstGeom xmlns:a="http://schemas.openxmlformats.org/drawingml/2006/main" prst="rect">
          <a:avLst/>
        </a:prstGeom>
      </cdr:spPr>
    </cdr:pic>
  </cdr:relSizeAnchor>
  <cdr:relSizeAnchor xmlns:cdr="http://schemas.openxmlformats.org/drawingml/2006/chartDrawing">
    <cdr:from>
      <cdr:x>0.35272</cdr:x>
      <cdr:y>0.93421</cdr:y>
    </cdr:from>
    <cdr:to>
      <cdr:x>0.46317</cdr:x>
      <cdr:y>0.98692</cdr:y>
    </cdr:to>
    <cdr:sp macro="" textlink="">
      <cdr:nvSpPr>
        <cdr:cNvPr id="3" name="TextBox 1"/>
        <cdr:cNvSpPr txBox="1"/>
      </cdr:nvSpPr>
      <cdr:spPr>
        <a:xfrm xmlns:a="http://schemas.openxmlformats.org/drawingml/2006/main">
          <a:off x="3329924" y="4636551"/>
          <a:ext cx="1042721" cy="26161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b="0" dirty="0">
              <a:solidFill>
                <a:schemeClr val="tx1">
                  <a:lumMod val="65000"/>
                  <a:lumOff val="35000"/>
                </a:schemeClr>
              </a:solidFill>
              <a:latin typeface="Calibri" panose="020F0502020204030204" pitchFamily="34" charset="0"/>
              <a:cs typeface="Calibri" panose="020F0502020204030204" pitchFamily="34" charset="0"/>
            </a:rPr>
            <a:t>Organic Mass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FC17523-C423-42FE-B919-8BCB2DE4F740}" type="datetimeFigureOut">
              <a:rPr lang="en-US" smtClean="0"/>
              <a:t>4/13/2018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B08AE76-D738-4E26-8A56-77B69013058E}" type="slidenum">
              <a:rPr lang="en-US" smtClean="0"/>
              <a:t>‹#›</a:t>
            </a:fld>
            <a:endParaRPr lang="en-US"/>
          </a:p>
        </p:txBody>
      </p:sp>
    </p:spTree>
    <p:extLst>
      <p:ext uri="{BB962C8B-B14F-4D97-AF65-F5344CB8AC3E}">
        <p14:creationId xmlns:p14="http://schemas.microsoft.com/office/powerpoint/2010/main" val="523566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Grand Canyon NP</a:t>
            </a:r>
          </a:p>
        </p:txBody>
      </p:sp>
      <p:sp>
        <p:nvSpPr>
          <p:cNvPr id="4" name="Slide Number Placeholder 3"/>
          <p:cNvSpPr>
            <a:spLocks noGrp="1"/>
          </p:cNvSpPr>
          <p:nvPr>
            <p:ph type="sldNum" sz="quarter" idx="10"/>
          </p:nvPr>
        </p:nvSpPr>
        <p:spPr/>
        <p:txBody>
          <a:bodyPr/>
          <a:lstStyle/>
          <a:p>
            <a:fld id="{8B08AE76-D738-4E26-8A56-77B69013058E}" type="slidenum">
              <a:rPr lang="en-US" smtClean="0"/>
              <a:t>2</a:t>
            </a:fld>
            <a:endParaRPr lang="en-US"/>
          </a:p>
        </p:txBody>
      </p:sp>
    </p:spTree>
    <p:extLst>
      <p:ext uri="{BB962C8B-B14F-4D97-AF65-F5344CB8AC3E}">
        <p14:creationId xmlns:p14="http://schemas.microsoft.com/office/powerpoint/2010/main" val="3056391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 April</a:t>
            </a:r>
            <a:r>
              <a:rPr lang="en-US" baseline="0" dirty="0"/>
              <a:t> day has large modeled background haze</a:t>
            </a:r>
            <a:endParaRPr lang="en-US" dirty="0"/>
          </a:p>
        </p:txBody>
      </p:sp>
      <p:sp>
        <p:nvSpPr>
          <p:cNvPr id="4" name="Slide Number Placeholder 3"/>
          <p:cNvSpPr>
            <a:spLocks noGrp="1"/>
          </p:cNvSpPr>
          <p:nvPr>
            <p:ph type="sldNum" sz="quarter" idx="10"/>
          </p:nvPr>
        </p:nvSpPr>
        <p:spPr/>
        <p:txBody>
          <a:bodyPr/>
          <a:lstStyle/>
          <a:p>
            <a:fld id="{8B08AE76-D738-4E26-8A56-77B69013058E}" type="slidenum">
              <a:rPr lang="en-US" smtClean="0"/>
              <a:t>26</a:t>
            </a:fld>
            <a:endParaRPr lang="en-US"/>
          </a:p>
        </p:txBody>
      </p:sp>
    </p:spTree>
    <p:extLst>
      <p:ext uri="{BB962C8B-B14F-4D97-AF65-F5344CB8AC3E}">
        <p14:creationId xmlns:p14="http://schemas.microsoft.com/office/powerpoint/2010/main" val="3843900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Sequoia</a:t>
            </a:r>
            <a:r>
              <a:rPr lang="en-US" baseline="0" dirty="0"/>
              <a:t> NP</a:t>
            </a:r>
            <a:endParaRPr lang="en-US" dirty="0"/>
          </a:p>
        </p:txBody>
      </p:sp>
      <p:sp>
        <p:nvSpPr>
          <p:cNvPr id="4" name="Slide Number Placeholder 3"/>
          <p:cNvSpPr>
            <a:spLocks noGrp="1"/>
          </p:cNvSpPr>
          <p:nvPr>
            <p:ph type="sldNum" sz="quarter" idx="10"/>
          </p:nvPr>
        </p:nvSpPr>
        <p:spPr/>
        <p:txBody>
          <a:bodyPr/>
          <a:lstStyle/>
          <a:p>
            <a:fld id="{8B08AE76-D738-4E26-8A56-77B69013058E}" type="slidenum">
              <a:rPr lang="en-US" smtClean="0"/>
              <a:t>35</a:t>
            </a:fld>
            <a:endParaRPr lang="en-US"/>
          </a:p>
        </p:txBody>
      </p:sp>
    </p:spTree>
    <p:extLst>
      <p:ext uri="{BB962C8B-B14F-4D97-AF65-F5344CB8AC3E}">
        <p14:creationId xmlns:p14="http://schemas.microsoft.com/office/powerpoint/2010/main" val="3660880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Rocky Mountain NP</a:t>
            </a:r>
          </a:p>
        </p:txBody>
      </p:sp>
      <p:sp>
        <p:nvSpPr>
          <p:cNvPr id="4" name="Slide Number Placeholder 3"/>
          <p:cNvSpPr>
            <a:spLocks noGrp="1"/>
          </p:cNvSpPr>
          <p:nvPr>
            <p:ph type="sldNum" sz="quarter" idx="10"/>
          </p:nvPr>
        </p:nvSpPr>
        <p:spPr/>
        <p:txBody>
          <a:bodyPr/>
          <a:lstStyle/>
          <a:p>
            <a:fld id="{8B08AE76-D738-4E26-8A56-77B69013058E}" type="slidenum">
              <a:rPr lang="en-US" smtClean="0"/>
              <a:t>36</a:t>
            </a:fld>
            <a:endParaRPr lang="en-US"/>
          </a:p>
        </p:txBody>
      </p:sp>
    </p:spTree>
    <p:extLst>
      <p:ext uri="{BB962C8B-B14F-4D97-AF65-F5344CB8AC3E}">
        <p14:creationId xmlns:p14="http://schemas.microsoft.com/office/powerpoint/2010/main" val="458323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Mesa Verde NP</a:t>
            </a:r>
          </a:p>
        </p:txBody>
      </p:sp>
      <p:sp>
        <p:nvSpPr>
          <p:cNvPr id="4" name="Slide Number Placeholder 3"/>
          <p:cNvSpPr>
            <a:spLocks noGrp="1"/>
          </p:cNvSpPr>
          <p:nvPr>
            <p:ph type="sldNum" sz="quarter" idx="10"/>
          </p:nvPr>
        </p:nvSpPr>
        <p:spPr/>
        <p:txBody>
          <a:bodyPr/>
          <a:lstStyle/>
          <a:p>
            <a:fld id="{8B08AE76-D738-4E26-8A56-77B69013058E}" type="slidenum">
              <a:rPr lang="en-US" smtClean="0"/>
              <a:t>38</a:t>
            </a:fld>
            <a:endParaRPr lang="en-US"/>
          </a:p>
        </p:txBody>
      </p:sp>
    </p:spTree>
    <p:extLst>
      <p:ext uri="{BB962C8B-B14F-4D97-AF65-F5344CB8AC3E}">
        <p14:creationId xmlns:p14="http://schemas.microsoft.com/office/powerpoint/2010/main" val="511762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Basin</a:t>
            </a:r>
            <a:r>
              <a:rPr lang="en-US" baseline="0" dirty="0"/>
              <a:t> NP</a:t>
            </a:r>
            <a:endParaRPr lang="en-US" dirty="0"/>
          </a:p>
        </p:txBody>
      </p:sp>
      <p:sp>
        <p:nvSpPr>
          <p:cNvPr id="4" name="Slide Number Placeholder 3"/>
          <p:cNvSpPr>
            <a:spLocks noGrp="1"/>
          </p:cNvSpPr>
          <p:nvPr>
            <p:ph type="sldNum" sz="quarter" idx="10"/>
          </p:nvPr>
        </p:nvSpPr>
        <p:spPr/>
        <p:txBody>
          <a:bodyPr/>
          <a:lstStyle/>
          <a:p>
            <a:fld id="{8B08AE76-D738-4E26-8A56-77B69013058E}" type="slidenum">
              <a:rPr lang="en-US" smtClean="0"/>
              <a:t>4</a:t>
            </a:fld>
            <a:endParaRPr lang="en-US"/>
          </a:p>
        </p:txBody>
      </p:sp>
    </p:spTree>
    <p:extLst>
      <p:ext uri="{BB962C8B-B14F-4D97-AF65-F5344CB8AC3E}">
        <p14:creationId xmlns:p14="http://schemas.microsoft.com/office/powerpoint/2010/main" val="624414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Golden Gate NRA</a:t>
            </a:r>
          </a:p>
        </p:txBody>
      </p:sp>
      <p:sp>
        <p:nvSpPr>
          <p:cNvPr id="4" name="Slide Number Placeholder 3"/>
          <p:cNvSpPr>
            <a:spLocks noGrp="1"/>
          </p:cNvSpPr>
          <p:nvPr>
            <p:ph type="sldNum" sz="quarter" idx="10"/>
          </p:nvPr>
        </p:nvSpPr>
        <p:spPr/>
        <p:txBody>
          <a:bodyPr/>
          <a:lstStyle/>
          <a:p>
            <a:fld id="{8B08AE76-D738-4E26-8A56-77B69013058E}" type="slidenum">
              <a:rPr lang="en-US" smtClean="0"/>
              <a:t>9</a:t>
            </a:fld>
            <a:endParaRPr lang="en-US"/>
          </a:p>
        </p:txBody>
      </p:sp>
    </p:spTree>
    <p:extLst>
      <p:ext uri="{BB962C8B-B14F-4D97-AF65-F5344CB8AC3E}">
        <p14:creationId xmlns:p14="http://schemas.microsoft.com/office/powerpoint/2010/main" val="928267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a:r>
            <a:endParaRPr lang="en-US" dirty="0"/>
          </a:p>
        </p:txBody>
      </p:sp>
      <p:sp>
        <p:nvSpPr>
          <p:cNvPr id="4" name="Slide Number Placeholder 3"/>
          <p:cNvSpPr>
            <a:spLocks noGrp="1"/>
          </p:cNvSpPr>
          <p:nvPr>
            <p:ph type="sldNum" sz="quarter" idx="10"/>
          </p:nvPr>
        </p:nvSpPr>
        <p:spPr/>
        <p:txBody>
          <a:bodyPr/>
          <a:lstStyle/>
          <a:p>
            <a:fld id="{8D2EF097-2DE5-40EE-9EA0-DEC73C7A02D9}" type="slidenum">
              <a:rPr lang="en-US" smtClean="0"/>
              <a:t>11</a:t>
            </a:fld>
            <a:endParaRPr lang="en-US" dirty="0"/>
          </a:p>
        </p:txBody>
      </p:sp>
    </p:spTree>
    <p:extLst>
      <p:ext uri="{BB962C8B-B14F-4D97-AF65-F5344CB8AC3E}">
        <p14:creationId xmlns:p14="http://schemas.microsoft.com/office/powerpoint/2010/main" val="300919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8AE76-D738-4E26-8A56-77B69013058E}" type="slidenum">
              <a:rPr lang="en-US" smtClean="0"/>
              <a:t>12</a:t>
            </a:fld>
            <a:endParaRPr lang="en-US"/>
          </a:p>
        </p:txBody>
      </p:sp>
    </p:spTree>
    <p:extLst>
      <p:ext uri="{BB962C8B-B14F-4D97-AF65-F5344CB8AC3E}">
        <p14:creationId xmlns:p14="http://schemas.microsoft.com/office/powerpoint/2010/main" val="681863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Yellowstone NP</a:t>
            </a:r>
          </a:p>
        </p:txBody>
      </p:sp>
      <p:sp>
        <p:nvSpPr>
          <p:cNvPr id="4" name="Slide Number Placeholder 3"/>
          <p:cNvSpPr>
            <a:spLocks noGrp="1"/>
          </p:cNvSpPr>
          <p:nvPr>
            <p:ph type="sldNum" sz="quarter" idx="10"/>
          </p:nvPr>
        </p:nvSpPr>
        <p:spPr/>
        <p:txBody>
          <a:bodyPr/>
          <a:lstStyle/>
          <a:p>
            <a:fld id="{8B08AE76-D738-4E26-8A56-77B69013058E}" type="slidenum">
              <a:rPr lang="en-US" smtClean="0"/>
              <a:t>17</a:t>
            </a:fld>
            <a:endParaRPr lang="en-US"/>
          </a:p>
        </p:txBody>
      </p:sp>
    </p:spTree>
    <p:extLst>
      <p:ext uri="{BB962C8B-B14F-4D97-AF65-F5344CB8AC3E}">
        <p14:creationId xmlns:p14="http://schemas.microsoft.com/office/powerpoint/2010/main" val="2083743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8AE76-D738-4E26-8A56-77B69013058E}" type="slidenum">
              <a:rPr lang="en-US" smtClean="0"/>
              <a:t>18</a:t>
            </a:fld>
            <a:endParaRPr lang="en-US"/>
          </a:p>
        </p:txBody>
      </p:sp>
    </p:spTree>
    <p:extLst>
      <p:ext uri="{BB962C8B-B14F-4D97-AF65-F5344CB8AC3E}">
        <p14:creationId xmlns:p14="http://schemas.microsoft.com/office/powerpoint/2010/main" val="3992438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8AE76-D738-4E26-8A56-77B69013058E}" type="slidenum">
              <a:rPr lang="en-US" smtClean="0"/>
              <a:t>24</a:t>
            </a:fld>
            <a:endParaRPr lang="en-US"/>
          </a:p>
        </p:txBody>
      </p:sp>
    </p:spTree>
    <p:extLst>
      <p:ext uri="{BB962C8B-B14F-4D97-AF65-F5344CB8AC3E}">
        <p14:creationId xmlns:p14="http://schemas.microsoft.com/office/powerpoint/2010/main" val="3501895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Mesa Verde NP</a:t>
            </a:r>
          </a:p>
        </p:txBody>
      </p:sp>
      <p:sp>
        <p:nvSpPr>
          <p:cNvPr id="4" name="Slide Number Placeholder 3"/>
          <p:cNvSpPr>
            <a:spLocks noGrp="1"/>
          </p:cNvSpPr>
          <p:nvPr>
            <p:ph type="sldNum" sz="quarter" idx="10"/>
          </p:nvPr>
        </p:nvSpPr>
        <p:spPr/>
        <p:txBody>
          <a:bodyPr/>
          <a:lstStyle/>
          <a:p>
            <a:fld id="{8B08AE76-D738-4E26-8A56-77B69013058E}" type="slidenum">
              <a:rPr lang="en-US" smtClean="0"/>
              <a:t>25</a:t>
            </a:fld>
            <a:endParaRPr lang="en-US"/>
          </a:p>
        </p:txBody>
      </p:sp>
    </p:spTree>
    <p:extLst>
      <p:ext uri="{BB962C8B-B14F-4D97-AF65-F5344CB8AC3E}">
        <p14:creationId xmlns:p14="http://schemas.microsoft.com/office/powerpoint/2010/main" val="1464952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E5A7727-77B9-4215-B898-1252D22ABA5E}" type="datetime1">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D1E83-8785-4C20-914D-1D029ED13A4C}" type="slidenum">
              <a:rPr lang="en-US" smtClean="0"/>
              <a:t>‹#›</a:t>
            </a:fld>
            <a:endParaRPr lang="en-US"/>
          </a:p>
        </p:txBody>
      </p:sp>
    </p:spTree>
    <p:extLst>
      <p:ext uri="{BB962C8B-B14F-4D97-AF65-F5344CB8AC3E}">
        <p14:creationId xmlns:p14="http://schemas.microsoft.com/office/powerpoint/2010/main" val="852843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4C822C-FAA5-4E13-977B-A4DE5CEF8D17}" type="datetime1">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D1E83-8785-4C20-914D-1D029ED13A4C}" type="slidenum">
              <a:rPr lang="en-US" smtClean="0"/>
              <a:t>‹#›</a:t>
            </a:fld>
            <a:endParaRPr lang="en-US"/>
          </a:p>
        </p:txBody>
      </p:sp>
    </p:spTree>
    <p:extLst>
      <p:ext uri="{BB962C8B-B14F-4D97-AF65-F5344CB8AC3E}">
        <p14:creationId xmlns:p14="http://schemas.microsoft.com/office/powerpoint/2010/main" val="1708364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5FF006-CA5E-4C64-B9AE-47D4D7ABC0CB}" type="datetime1">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D1E83-8785-4C20-914D-1D029ED13A4C}" type="slidenum">
              <a:rPr lang="en-US" smtClean="0"/>
              <a:t>‹#›</a:t>
            </a:fld>
            <a:endParaRPr lang="en-US"/>
          </a:p>
        </p:txBody>
      </p:sp>
    </p:spTree>
    <p:extLst>
      <p:ext uri="{BB962C8B-B14F-4D97-AF65-F5344CB8AC3E}">
        <p14:creationId xmlns:p14="http://schemas.microsoft.com/office/powerpoint/2010/main" val="1362228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7A7AB4-EB64-4594-B3E2-AB2059569A21}" type="datetime1">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D1E83-8785-4C20-914D-1D029ED13A4C}" type="slidenum">
              <a:rPr lang="en-US" smtClean="0"/>
              <a:t>‹#›</a:t>
            </a:fld>
            <a:endParaRPr lang="en-US"/>
          </a:p>
        </p:txBody>
      </p:sp>
    </p:spTree>
    <p:extLst>
      <p:ext uri="{BB962C8B-B14F-4D97-AF65-F5344CB8AC3E}">
        <p14:creationId xmlns:p14="http://schemas.microsoft.com/office/powerpoint/2010/main" val="3566981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B0A449-1C81-4645-B808-244D0BBC7153}" type="datetime1">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D1E83-8785-4C20-914D-1D029ED13A4C}" type="slidenum">
              <a:rPr lang="en-US" smtClean="0"/>
              <a:t>‹#›</a:t>
            </a:fld>
            <a:endParaRPr lang="en-US"/>
          </a:p>
        </p:txBody>
      </p:sp>
    </p:spTree>
    <p:extLst>
      <p:ext uri="{BB962C8B-B14F-4D97-AF65-F5344CB8AC3E}">
        <p14:creationId xmlns:p14="http://schemas.microsoft.com/office/powerpoint/2010/main" val="2564313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8B98C4-BF73-463C-A4AC-BA55BE83D2E9}" type="datetime1">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D1E83-8785-4C20-914D-1D029ED13A4C}" type="slidenum">
              <a:rPr lang="en-US" smtClean="0"/>
              <a:t>‹#›</a:t>
            </a:fld>
            <a:endParaRPr lang="en-US"/>
          </a:p>
        </p:txBody>
      </p:sp>
    </p:spTree>
    <p:extLst>
      <p:ext uri="{BB962C8B-B14F-4D97-AF65-F5344CB8AC3E}">
        <p14:creationId xmlns:p14="http://schemas.microsoft.com/office/powerpoint/2010/main" val="1713854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89C7E0-3CA3-4F1E-8876-E8DC906BCB60}" type="datetime1">
              <a:rPr lang="en-US" smtClean="0"/>
              <a:t>4/13/2018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4D1E83-8785-4C20-914D-1D029ED13A4C}" type="slidenum">
              <a:rPr lang="en-US" smtClean="0"/>
              <a:t>‹#›</a:t>
            </a:fld>
            <a:endParaRPr lang="en-US"/>
          </a:p>
        </p:txBody>
      </p:sp>
    </p:spTree>
    <p:extLst>
      <p:ext uri="{BB962C8B-B14F-4D97-AF65-F5344CB8AC3E}">
        <p14:creationId xmlns:p14="http://schemas.microsoft.com/office/powerpoint/2010/main" val="2233090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5EEDA5-2B21-4B2A-BE97-284CE4C3DD32}" type="datetime1">
              <a:rPr lang="en-US" smtClean="0"/>
              <a:t>4/13/2018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4D1E83-8785-4C20-914D-1D029ED13A4C}" type="slidenum">
              <a:rPr lang="en-US" smtClean="0"/>
              <a:t>‹#›</a:t>
            </a:fld>
            <a:endParaRPr lang="en-US"/>
          </a:p>
        </p:txBody>
      </p:sp>
    </p:spTree>
    <p:extLst>
      <p:ext uri="{BB962C8B-B14F-4D97-AF65-F5344CB8AC3E}">
        <p14:creationId xmlns:p14="http://schemas.microsoft.com/office/powerpoint/2010/main" val="2109366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CEE860-9196-48A3-B64D-675E038F7FF6}" type="datetime1">
              <a:rPr lang="en-US" smtClean="0"/>
              <a:t>4/13/2018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4D1E83-8785-4C20-914D-1D029ED13A4C}" type="slidenum">
              <a:rPr lang="en-US" smtClean="0"/>
              <a:t>‹#›</a:t>
            </a:fld>
            <a:endParaRPr lang="en-US"/>
          </a:p>
        </p:txBody>
      </p:sp>
    </p:spTree>
    <p:extLst>
      <p:ext uri="{BB962C8B-B14F-4D97-AF65-F5344CB8AC3E}">
        <p14:creationId xmlns:p14="http://schemas.microsoft.com/office/powerpoint/2010/main" val="1694369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B6059E-7EEE-445E-8E71-28F1368CC56B}" type="datetime1">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D1E83-8785-4C20-914D-1D029ED13A4C}" type="slidenum">
              <a:rPr lang="en-US" smtClean="0"/>
              <a:t>‹#›</a:t>
            </a:fld>
            <a:endParaRPr lang="en-US"/>
          </a:p>
        </p:txBody>
      </p:sp>
    </p:spTree>
    <p:extLst>
      <p:ext uri="{BB962C8B-B14F-4D97-AF65-F5344CB8AC3E}">
        <p14:creationId xmlns:p14="http://schemas.microsoft.com/office/powerpoint/2010/main" val="1570722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674ABC-82F3-481A-B66F-AAB81752E70C}" type="datetime1">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D1E83-8785-4C20-914D-1D029ED13A4C}" type="slidenum">
              <a:rPr lang="en-US" smtClean="0"/>
              <a:t>‹#›</a:t>
            </a:fld>
            <a:endParaRPr lang="en-US"/>
          </a:p>
        </p:txBody>
      </p:sp>
    </p:spTree>
    <p:extLst>
      <p:ext uri="{BB962C8B-B14F-4D97-AF65-F5344CB8AC3E}">
        <p14:creationId xmlns:p14="http://schemas.microsoft.com/office/powerpoint/2010/main" val="548251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28E91D-6A66-4EF7-8B5F-7BC9C0484C92}" type="datetime1">
              <a:rPr lang="en-US" smtClean="0"/>
              <a:t>4/13/2018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D1E83-8785-4C20-914D-1D029ED13A4C}" type="slidenum">
              <a:rPr lang="en-US" smtClean="0"/>
              <a:t>‹#›</a:t>
            </a:fld>
            <a:endParaRPr lang="en-US"/>
          </a:p>
        </p:txBody>
      </p:sp>
    </p:spTree>
    <p:extLst>
      <p:ext uri="{BB962C8B-B14F-4D97-AF65-F5344CB8AC3E}">
        <p14:creationId xmlns:p14="http://schemas.microsoft.com/office/powerpoint/2010/main" val="471038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nSpc>
                <a:spcPct val="100000"/>
              </a:lnSpc>
            </a:pPr>
            <a:r>
              <a:rPr lang="en-US" sz="4400" dirty="0">
                <a:latin typeface="Verdana" panose="020B0604030504040204" pitchFamily="34" charset="0"/>
                <a:ea typeface="Verdana" panose="020B0604030504040204" pitchFamily="34" charset="0"/>
                <a:cs typeface="Verdana" panose="020B0604030504040204" pitchFamily="34" charset="0"/>
              </a:rPr>
              <a:t>Evaluating Revised Tracking Metric for Regional Haze Planning</a:t>
            </a:r>
            <a:r>
              <a:rPr lang="en-US" sz="4400" dirty="0"/>
              <a:t/>
            </a:r>
            <a:br>
              <a:rPr lang="en-US" sz="4400" dirty="0"/>
            </a:br>
            <a:endParaRPr lang="en-US" sz="4400" dirty="0"/>
          </a:p>
        </p:txBody>
      </p:sp>
      <p:sp>
        <p:nvSpPr>
          <p:cNvPr id="5" name="Subtitle 4"/>
          <p:cNvSpPr>
            <a:spLocks noGrp="1"/>
          </p:cNvSpPr>
          <p:nvPr>
            <p:ph type="subTitle" idx="1"/>
          </p:nvPr>
        </p:nvSpPr>
        <p:spPr>
          <a:xfrm>
            <a:off x="659757" y="3620778"/>
            <a:ext cx="10706583" cy="2212862"/>
          </a:xfrm>
        </p:spPr>
        <p:txBody>
          <a:bodyPr>
            <a:normAutofit fontScale="25000" lnSpcReduction="20000"/>
          </a:bodyPr>
          <a:lstStyle/>
          <a:p>
            <a:pPr>
              <a:lnSpc>
                <a:spcPct val="120000"/>
              </a:lnSpc>
              <a:spcBef>
                <a:spcPts val="0"/>
              </a:spcBef>
            </a:pPr>
            <a:r>
              <a:rPr lang="en-US" sz="8600" dirty="0">
                <a:latin typeface="Georgia" panose="02040502050405020303" pitchFamily="18" charset="0"/>
              </a:rPr>
              <a:t>Comparing EPA estimates to </a:t>
            </a:r>
            <a:r>
              <a:rPr lang="en-US" sz="8600" dirty="0" err="1">
                <a:latin typeface="Georgia" panose="02040502050405020303" pitchFamily="18" charset="0"/>
              </a:rPr>
              <a:t>CAMx</a:t>
            </a:r>
            <a:r>
              <a:rPr lang="en-US" sz="8600" dirty="0">
                <a:latin typeface="Georgia" panose="02040502050405020303" pitchFamily="18" charset="0"/>
              </a:rPr>
              <a:t> PSAT for 2011</a:t>
            </a:r>
          </a:p>
          <a:p>
            <a:pPr>
              <a:lnSpc>
                <a:spcPct val="120000"/>
              </a:lnSpc>
              <a:spcBef>
                <a:spcPts val="0"/>
              </a:spcBef>
            </a:pPr>
            <a:r>
              <a:rPr lang="en-US" sz="8600" dirty="0">
                <a:latin typeface="Georgia" panose="02040502050405020303" pitchFamily="18" charset="0"/>
              </a:rPr>
              <a:t>Natural vs Anthropogenic contributions to IMPROVE aerosol extinction</a:t>
            </a:r>
          </a:p>
          <a:p>
            <a:pPr>
              <a:lnSpc>
                <a:spcPct val="120000"/>
              </a:lnSpc>
              <a:spcBef>
                <a:spcPts val="0"/>
              </a:spcBef>
            </a:pPr>
            <a:endParaRPr lang="en-US" sz="8600" dirty="0"/>
          </a:p>
          <a:p>
            <a:pPr>
              <a:spcBef>
                <a:spcPts val="0"/>
              </a:spcBef>
            </a:pPr>
            <a:endParaRPr lang="en-US" sz="2800" dirty="0"/>
          </a:p>
          <a:p>
            <a:r>
              <a:rPr lang="en-US" sz="5500" dirty="0">
                <a:latin typeface="Georgia" panose="02040502050405020303" pitchFamily="18" charset="0"/>
                <a:ea typeface="Verdana" panose="020B0604030504040204" pitchFamily="34" charset="0"/>
                <a:cs typeface="Verdana" panose="020B0604030504040204" pitchFamily="34" charset="0"/>
              </a:rPr>
              <a:t>Pat Brewer (NPS), Gail Tonnesen (EPA Region 8), Tom Moore (WESTAR-WRAP)</a:t>
            </a:r>
          </a:p>
          <a:p>
            <a:r>
              <a:rPr lang="en-US" sz="5500" dirty="0">
                <a:latin typeface="Georgia" panose="02040502050405020303" pitchFamily="18" charset="0"/>
                <a:ea typeface="Verdana" panose="020B0604030504040204" pitchFamily="34" charset="0"/>
                <a:cs typeface="Verdana" panose="020B0604030504040204" pitchFamily="34" charset="0"/>
              </a:rPr>
              <a:t>April 2018</a:t>
            </a:r>
          </a:p>
          <a:p>
            <a:endParaRPr lang="en-US" sz="2800" dirty="0"/>
          </a:p>
        </p:txBody>
      </p:sp>
      <p:sp>
        <p:nvSpPr>
          <p:cNvPr id="2" name="Slide Number Placeholder 1"/>
          <p:cNvSpPr>
            <a:spLocks noGrp="1"/>
          </p:cNvSpPr>
          <p:nvPr>
            <p:ph type="sldNum" sz="quarter" idx="12"/>
          </p:nvPr>
        </p:nvSpPr>
        <p:spPr/>
        <p:txBody>
          <a:bodyPr/>
          <a:lstStyle/>
          <a:p>
            <a:fld id="{8D4D1E83-8785-4C20-914D-1D029ED13A4C}" type="slidenum">
              <a:rPr lang="en-US" smtClean="0"/>
              <a:t>1</a:t>
            </a:fld>
            <a:endParaRPr lang="en-US"/>
          </a:p>
        </p:txBody>
      </p:sp>
    </p:spTree>
    <p:extLst>
      <p:ext uri="{BB962C8B-B14F-4D97-AF65-F5344CB8AC3E}">
        <p14:creationId xmlns:p14="http://schemas.microsoft.com/office/powerpoint/2010/main" val="567071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62526"/>
            <a:ext cx="10619342" cy="5758949"/>
          </a:xfrm>
        </p:spPr>
        <p:txBody>
          <a:bodyPr>
            <a:normAutofit fontScale="92500" lnSpcReduction="10000"/>
          </a:bodyPr>
          <a:lstStyle/>
          <a:p>
            <a:pPr marL="640080" lvl="1" indent="-457200">
              <a:lnSpc>
                <a:spcPct val="120000"/>
              </a:lnSpc>
              <a:spcBef>
                <a:spcPts val="1200"/>
              </a:spcBef>
              <a:spcAft>
                <a:spcPts val="300"/>
              </a:spcAft>
              <a:buAutoNum type="arabicParenR"/>
            </a:pPr>
            <a:r>
              <a:rPr lang="en-US" sz="2100" dirty="0">
                <a:latin typeface="Georgia" panose="02040502050405020303" pitchFamily="18" charset="0"/>
              </a:rPr>
              <a:t>Apply </a:t>
            </a:r>
            <a:r>
              <a:rPr lang="en-US" sz="2100" b="1" dirty="0">
                <a:latin typeface="Georgia" panose="02040502050405020303" pitchFamily="18" charset="0"/>
              </a:rPr>
              <a:t>Episodic thresholds for Carbon </a:t>
            </a:r>
            <a:r>
              <a:rPr lang="en-US" sz="2100" dirty="0">
                <a:latin typeface="Georgia" panose="02040502050405020303" pitchFamily="18" charset="0"/>
              </a:rPr>
              <a:t>(Organic Carbon Mass, OCM, plus Elemental Carbon, EC) </a:t>
            </a:r>
            <a:r>
              <a:rPr lang="en-US" sz="2100" b="1" dirty="0">
                <a:latin typeface="Georgia" panose="02040502050405020303" pitchFamily="18" charset="0"/>
              </a:rPr>
              <a:t>and Dust </a:t>
            </a:r>
            <a:r>
              <a:rPr lang="en-US" sz="2100" dirty="0">
                <a:latin typeface="Georgia" panose="02040502050405020303" pitchFamily="18" charset="0"/>
              </a:rPr>
              <a:t>(Fine Soil plus Coarse Mass)</a:t>
            </a:r>
          </a:p>
          <a:p>
            <a:pPr marL="1097280" lvl="2" indent="-457200">
              <a:lnSpc>
                <a:spcPct val="100000"/>
              </a:lnSpc>
              <a:buFont typeface="+mj-lt"/>
              <a:buAutoNum type="alphaLcParenR"/>
            </a:pPr>
            <a:r>
              <a:rPr lang="en-US" sz="1700" dirty="0">
                <a:latin typeface="Georgia" panose="02040502050405020303" pitchFamily="18" charset="0"/>
              </a:rPr>
              <a:t>Episodic Carbon is assumed to be from wildland fires </a:t>
            </a:r>
          </a:p>
          <a:p>
            <a:pPr marL="1097280" lvl="2" indent="-457200">
              <a:lnSpc>
                <a:spcPct val="100000"/>
              </a:lnSpc>
              <a:buFont typeface="+mj-lt"/>
              <a:buAutoNum type="alphaLcParenR"/>
            </a:pPr>
            <a:r>
              <a:rPr lang="en-US" sz="1700" dirty="0">
                <a:latin typeface="Georgia" panose="02040502050405020303" pitchFamily="18" charset="0"/>
              </a:rPr>
              <a:t>Episodic fine soil and coarse mass are assumed to be from dust storms</a:t>
            </a:r>
          </a:p>
          <a:p>
            <a:pPr marL="1097280" lvl="2" indent="-457200">
              <a:lnSpc>
                <a:spcPct val="100000"/>
              </a:lnSpc>
              <a:buFont typeface="+mj-lt"/>
              <a:buAutoNum type="alphaLcParenR"/>
            </a:pPr>
            <a:r>
              <a:rPr lang="en-US" sz="1700" dirty="0">
                <a:latin typeface="Georgia" panose="02040502050405020303" pitchFamily="18" charset="0"/>
              </a:rPr>
              <a:t>Episodic threshold is minimum 95% Carbon or Dust measurements in years 2000-2014. Values greater than the minimum year 95% tile are assumed to be episodic natural events.</a:t>
            </a:r>
          </a:p>
          <a:p>
            <a:pPr marL="640080" lvl="1" indent="-457200">
              <a:lnSpc>
                <a:spcPct val="120000"/>
              </a:lnSpc>
              <a:spcBef>
                <a:spcPts val="1200"/>
              </a:spcBef>
              <a:spcAft>
                <a:spcPts val="300"/>
              </a:spcAft>
              <a:buFont typeface="+mj-lt"/>
              <a:buAutoNum type="arabicParenR"/>
            </a:pPr>
            <a:r>
              <a:rPr lang="en-US" sz="2100" dirty="0">
                <a:latin typeface="Georgia" panose="02040502050405020303" pitchFamily="18" charset="0"/>
              </a:rPr>
              <a:t>Calculate </a:t>
            </a:r>
            <a:r>
              <a:rPr lang="en-US" sz="2100" b="1" dirty="0">
                <a:latin typeface="Georgia" panose="02040502050405020303" pitchFamily="18" charset="0"/>
              </a:rPr>
              <a:t>daily routine natural </a:t>
            </a:r>
            <a:r>
              <a:rPr lang="en-US" sz="2100" dirty="0">
                <a:latin typeface="Georgia" panose="02040502050405020303" pitchFamily="18" charset="0"/>
              </a:rPr>
              <a:t>light extinction for each aerosol species </a:t>
            </a:r>
          </a:p>
          <a:p>
            <a:pPr marL="1097280" lvl="2" indent="-457200">
              <a:lnSpc>
                <a:spcPct val="110000"/>
              </a:lnSpc>
              <a:buFont typeface="+mj-lt"/>
              <a:buAutoNum type="alphaLcParenR"/>
            </a:pPr>
            <a:r>
              <a:rPr lang="en-US" sz="1700" dirty="0">
                <a:latin typeface="Georgia" panose="02040502050405020303" pitchFamily="18" charset="0"/>
              </a:rPr>
              <a:t>Divide annual average natural (Natural Conditions II, IMPROVE 2007) by the annual average of</a:t>
            </a:r>
            <a:r>
              <a:rPr lang="en-US" sz="1700" dirty="0">
                <a:solidFill>
                  <a:srgbClr val="FF0000"/>
                </a:solidFill>
                <a:latin typeface="Georgia" panose="02040502050405020303" pitchFamily="18" charset="0"/>
              </a:rPr>
              <a:t> </a:t>
            </a:r>
            <a:r>
              <a:rPr lang="en-US" sz="1700" dirty="0">
                <a:latin typeface="Georgia" panose="02040502050405020303" pitchFamily="18" charset="0"/>
              </a:rPr>
              <a:t>the non-episodic measured IMPROVE data to calculate fraction of routine natural </a:t>
            </a:r>
          </a:p>
          <a:p>
            <a:pPr marL="1097280" lvl="2" indent="-457200">
              <a:lnSpc>
                <a:spcPct val="110000"/>
              </a:lnSpc>
              <a:buFont typeface="+mj-lt"/>
              <a:buAutoNum type="alphaLcParenR"/>
            </a:pPr>
            <a:r>
              <a:rPr lang="en-US" sz="1700" dirty="0">
                <a:latin typeface="Georgia" panose="02040502050405020303" pitchFamily="18" charset="0"/>
              </a:rPr>
              <a:t>Multiply the daily non-episodic IMPROVE extinction for each aerosol species by annual average routine natural fraction from (a) above</a:t>
            </a:r>
          </a:p>
          <a:p>
            <a:pPr marL="1097280" lvl="2" indent="-457200">
              <a:lnSpc>
                <a:spcPct val="110000"/>
              </a:lnSpc>
              <a:buFont typeface="+mj-lt"/>
              <a:buAutoNum type="alphaLcParenR"/>
            </a:pPr>
            <a:r>
              <a:rPr lang="en-US" sz="1700" dirty="0">
                <a:latin typeface="Georgia" panose="02040502050405020303" pitchFamily="18" charset="0"/>
              </a:rPr>
              <a:t>Fraction of routine natural varies for each species and each year, but within a year, the same fraction is applied every day. </a:t>
            </a:r>
          </a:p>
          <a:p>
            <a:pPr marL="640080" lvl="1" indent="-457200">
              <a:lnSpc>
                <a:spcPct val="120000"/>
              </a:lnSpc>
              <a:spcBef>
                <a:spcPts val="1200"/>
              </a:spcBef>
              <a:spcAft>
                <a:spcPts val="300"/>
              </a:spcAft>
              <a:buFont typeface="+mj-lt"/>
              <a:buAutoNum type="arabicParenR"/>
            </a:pPr>
            <a:r>
              <a:rPr lang="en-US" sz="2100" dirty="0">
                <a:latin typeface="Georgia" panose="02040502050405020303" pitchFamily="18" charset="0"/>
              </a:rPr>
              <a:t>All </a:t>
            </a:r>
            <a:r>
              <a:rPr lang="en-US" sz="2100" b="1" dirty="0">
                <a:latin typeface="Georgia" panose="02040502050405020303" pitchFamily="18" charset="0"/>
              </a:rPr>
              <a:t>sea salt</a:t>
            </a:r>
            <a:r>
              <a:rPr lang="en-US" sz="2100" dirty="0">
                <a:latin typeface="Georgia" panose="02040502050405020303" pitchFamily="18" charset="0"/>
              </a:rPr>
              <a:t> is </a:t>
            </a:r>
            <a:r>
              <a:rPr lang="en-US" sz="2100" b="1" dirty="0">
                <a:latin typeface="Georgia" panose="02040502050405020303" pitchFamily="18" charset="0"/>
              </a:rPr>
              <a:t>natural</a:t>
            </a:r>
          </a:p>
          <a:p>
            <a:pPr marL="640080" lvl="1" indent="-457200">
              <a:lnSpc>
                <a:spcPct val="120000"/>
              </a:lnSpc>
              <a:spcBef>
                <a:spcPts val="1200"/>
              </a:spcBef>
              <a:spcAft>
                <a:spcPts val="300"/>
              </a:spcAft>
              <a:buFont typeface="+mj-lt"/>
              <a:buAutoNum type="arabicParenR"/>
            </a:pPr>
            <a:r>
              <a:rPr lang="en-US" sz="1900" dirty="0">
                <a:latin typeface="Georgia" panose="02040502050405020303" pitchFamily="18" charset="0"/>
              </a:rPr>
              <a:t>For every other aerosol species: </a:t>
            </a:r>
          </a:p>
          <a:p>
            <a:pPr marL="1097280" lvl="2" indent="-457200">
              <a:lnSpc>
                <a:spcPct val="120000"/>
              </a:lnSpc>
              <a:buFont typeface="+mj-lt"/>
              <a:buAutoNum type="alphaLcParenR"/>
            </a:pPr>
            <a:r>
              <a:rPr lang="en-US" sz="1700" dirty="0">
                <a:latin typeface="Georgia" panose="02040502050405020303" pitchFamily="18" charset="0"/>
              </a:rPr>
              <a:t>Anthropogenic extinction = Total aerosol species extinction – episodic (if OC, EC, fine soil or coarse mass) – routine natural </a:t>
            </a:r>
            <a:endParaRPr lang="en-US" sz="1900" dirty="0">
              <a:latin typeface="Georgia" panose="02040502050405020303" pitchFamily="18" charset="0"/>
            </a:endParaRPr>
          </a:p>
        </p:txBody>
      </p:sp>
      <p:sp>
        <p:nvSpPr>
          <p:cNvPr id="9" name="Slide Number Placeholder 8"/>
          <p:cNvSpPr>
            <a:spLocks noGrp="1"/>
          </p:cNvSpPr>
          <p:nvPr>
            <p:ph type="sldNum" sz="quarter" idx="12"/>
          </p:nvPr>
        </p:nvSpPr>
        <p:spPr/>
        <p:txBody>
          <a:bodyPr/>
          <a:lstStyle/>
          <a:p>
            <a:fld id="{8D4D1E83-8785-4C20-914D-1D029ED13A4C}" type="slidenum">
              <a:rPr lang="en-US" smtClean="0"/>
              <a:t>10</a:t>
            </a:fld>
            <a:endParaRPr lang="en-US"/>
          </a:p>
        </p:txBody>
      </p:sp>
      <p:sp>
        <p:nvSpPr>
          <p:cNvPr id="6" name="Content Placeholder 2"/>
          <p:cNvSpPr txBox="1">
            <a:spLocks/>
          </p:cNvSpPr>
          <p:nvPr/>
        </p:nvSpPr>
        <p:spPr>
          <a:xfrm>
            <a:off x="434474" y="288271"/>
            <a:ext cx="10619342" cy="58335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dirty="0">
                <a:latin typeface="Verdana" panose="020B0604030504040204" pitchFamily="34" charset="0"/>
                <a:ea typeface="Verdana" panose="020B0604030504040204" pitchFamily="34" charset="0"/>
                <a:cs typeface="Verdana" panose="020B0604030504040204" pitchFamily="34" charset="0"/>
              </a:rPr>
              <a:t>For each Class I area &amp; year of IMPROVE monitoring data:</a:t>
            </a:r>
          </a:p>
          <a:p>
            <a:pPr marL="0" indent="0">
              <a:lnSpc>
                <a:spcPct val="120000"/>
              </a:lnSpc>
              <a:buFont typeface="Arial" panose="020B0604020202020204" pitchFamily="34" charset="0"/>
              <a:buNone/>
            </a:pPr>
            <a:endParaRPr lang="en-US" sz="1100" dirty="0">
              <a:latin typeface="Georgia" panose="02040502050405020303" pitchFamily="18"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0946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10600" y="6299070"/>
            <a:ext cx="2743200" cy="365125"/>
          </a:xfrm>
        </p:spPr>
        <p:txBody>
          <a:bodyPr/>
          <a:lstStyle/>
          <a:p>
            <a:fld id="{14C81822-A74F-4850-97D0-82324972CB13}" type="slidenum">
              <a:rPr lang="en-US" smtClean="0"/>
              <a:t>11</a:t>
            </a:fld>
            <a:endParaRPr lang="en-US" dirty="0"/>
          </a:p>
        </p:txBody>
      </p:sp>
      <p:sp>
        <p:nvSpPr>
          <p:cNvPr id="10" name="Right Arrow 9"/>
          <p:cNvSpPr/>
          <p:nvPr/>
        </p:nvSpPr>
        <p:spPr>
          <a:xfrm rot="16200000">
            <a:off x="4328578" y="5781894"/>
            <a:ext cx="457406" cy="3906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6200000">
            <a:off x="7562914" y="5800987"/>
            <a:ext cx="457406" cy="35247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6200000">
            <a:off x="9198327" y="5780536"/>
            <a:ext cx="457406" cy="3933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68333" y="6205926"/>
            <a:ext cx="1876556" cy="338554"/>
          </a:xfrm>
          <a:prstGeom prst="rect">
            <a:avLst/>
          </a:prstGeom>
          <a:noFill/>
        </p:spPr>
        <p:txBody>
          <a:bodyPr wrap="square" rtlCol="0">
            <a:spAutoFit/>
          </a:bodyPr>
          <a:lstStyle/>
          <a:p>
            <a:r>
              <a:rPr lang="en-US" sz="1600" b="1" dirty="0">
                <a:solidFill>
                  <a:srgbClr val="FF0000"/>
                </a:solidFill>
                <a:latin typeface="Verdana" panose="020B0604030504040204" pitchFamily="34" charset="0"/>
                <a:ea typeface="Verdana" panose="020B0604030504040204" pitchFamily="34" charset="0"/>
                <a:cs typeface="Verdana" panose="020B0604030504040204" pitchFamily="34" charset="0"/>
              </a:rPr>
              <a:t>Most Impaired</a:t>
            </a:r>
          </a:p>
        </p:txBody>
      </p:sp>
      <p:sp>
        <p:nvSpPr>
          <p:cNvPr id="14" name="TextBox 13"/>
          <p:cNvSpPr txBox="1"/>
          <p:nvPr/>
        </p:nvSpPr>
        <p:spPr>
          <a:xfrm>
            <a:off x="7339253" y="6205927"/>
            <a:ext cx="1191986" cy="338554"/>
          </a:xfrm>
          <a:prstGeom prst="rect">
            <a:avLst/>
          </a:prstGeom>
          <a:noFill/>
        </p:spPr>
        <p:txBody>
          <a:bodyPr wrap="square" rtlCol="0">
            <a:spAutoFit/>
          </a:bodyPr>
          <a:lstStyle/>
          <a:p>
            <a:r>
              <a:rPr lang="en-US" sz="1600" b="1" dirty="0">
                <a:latin typeface="Verdana" panose="020B0604030504040204" pitchFamily="34" charset="0"/>
                <a:ea typeface="Verdana" panose="020B0604030504040204" pitchFamily="34" charset="0"/>
                <a:cs typeface="Verdana" panose="020B0604030504040204" pitchFamily="34" charset="0"/>
              </a:rPr>
              <a:t>Haziest</a:t>
            </a:r>
          </a:p>
        </p:txBody>
      </p:sp>
      <p:sp>
        <p:nvSpPr>
          <p:cNvPr id="15" name="TextBox 14"/>
          <p:cNvSpPr txBox="1"/>
          <p:nvPr/>
        </p:nvSpPr>
        <p:spPr>
          <a:xfrm>
            <a:off x="8904385" y="6205926"/>
            <a:ext cx="1876556" cy="338554"/>
          </a:xfrm>
          <a:prstGeom prst="rect">
            <a:avLst/>
          </a:prstGeom>
          <a:noFill/>
        </p:spPr>
        <p:txBody>
          <a:bodyPr wrap="square" rtlCol="0">
            <a:spAutoFit/>
          </a:bodyPr>
          <a:lstStyle/>
          <a:p>
            <a:r>
              <a:rPr lang="en-US" sz="1600" b="1" dirty="0">
                <a:solidFill>
                  <a:srgbClr val="FF0000"/>
                </a:solidFill>
                <a:latin typeface="Verdana" panose="020B0604030504040204" pitchFamily="34" charset="0"/>
                <a:ea typeface="Verdana" panose="020B0604030504040204" pitchFamily="34" charset="0"/>
                <a:cs typeface="Verdana" panose="020B0604030504040204" pitchFamily="34" charset="0"/>
              </a:rPr>
              <a:t>Most Impaired</a:t>
            </a:r>
          </a:p>
        </p:txBody>
      </p:sp>
      <p:sp>
        <p:nvSpPr>
          <p:cNvPr id="16" name="Title 1"/>
          <p:cNvSpPr txBox="1">
            <a:spLocks/>
          </p:cNvSpPr>
          <p:nvPr/>
        </p:nvSpPr>
        <p:spPr>
          <a:xfrm>
            <a:off x="1456665" y="513989"/>
            <a:ext cx="9564113"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Verdana" panose="020B0604030504040204" pitchFamily="34" charset="0"/>
                <a:ea typeface="Verdana" panose="020B0604030504040204" pitchFamily="34" charset="0"/>
                <a:cs typeface="Verdana" panose="020B0604030504040204" pitchFamily="34" charset="0"/>
              </a:rPr>
              <a:t>Most Impaired Days vs. Haziest Days Metrics</a:t>
            </a:r>
          </a:p>
        </p:txBody>
      </p:sp>
      <p:sp>
        <p:nvSpPr>
          <p:cNvPr id="17" name="TextBox 16"/>
          <p:cNvSpPr txBox="1"/>
          <p:nvPr/>
        </p:nvSpPr>
        <p:spPr>
          <a:xfrm>
            <a:off x="1244918" y="1231335"/>
            <a:ext cx="10483703" cy="707886"/>
          </a:xfrm>
          <a:prstGeom prst="rect">
            <a:avLst/>
          </a:prstGeom>
          <a:noFill/>
        </p:spPr>
        <p:txBody>
          <a:bodyPr wrap="square" rtlCol="0">
            <a:spAutoFit/>
          </a:bodyPr>
          <a:lstStyle/>
          <a:p>
            <a:r>
              <a:rPr lang="en-US" sz="2000" dirty="0">
                <a:latin typeface="Georgia" panose="02040502050405020303" pitchFamily="18" charset="0"/>
                <a:ea typeface="Verdana" panose="020B0604030504040204" pitchFamily="34" charset="0"/>
                <a:cs typeface="Verdana" panose="020B0604030504040204" pitchFamily="34" charset="0"/>
              </a:rPr>
              <a:t>Yellowstone National Park, 2011:</a:t>
            </a:r>
          </a:p>
          <a:p>
            <a:r>
              <a:rPr lang="en-US" sz="2000" dirty="0">
                <a:latin typeface="Georgia" panose="02040502050405020303" pitchFamily="18" charset="0"/>
                <a:ea typeface="Verdana" panose="020B0604030504040204" pitchFamily="34" charset="0"/>
                <a:cs typeface="Verdana" panose="020B0604030504040204" pitchFamily="34" charset="0"/>
              </a:rPr>
              <a:t>	Haziest days are dominated by wildfire, most impaired days ≠ haziest days</a:t>
            </a:r>
          </a:p>
        </p:txBody>
      </p:sp>
      <p:sp>
        <p:nvSpPr>
          <p:cNvPr id="18" name="Rectangle 17"/>
          <p:cNvSpPr/>
          <p:nvPr/>
        </p:nvSpPr>
        <p:spPr>
          <a:xfrm>
            <a:off x="1640311" y="2280861"/>
            <a:ext cx="740217" cy="60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683" y="2157263"/>
            <a:ext cx="8932585" cy="3443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31057" y="5181361"/>
            <a:ext cx="1231041" cy="309805"/>
          </a:xfrm>
          <a:prstGeom prst="rect">
            <a:avLst/>
          </a:prstGeom>
          <a:solidFill>
            <a:schemeClr val="bg1"/>
          </a:solidFill>
        </p:spPr>
        <p:txBody>
          <a:bodyPr wrap="square" rtlCol="0">
            <a:spAutoFit/>
          </a:bodyPr>
          <a:lstStyle/>
          <a:p>
            <a:r>
              <a:rPr lang="en-US" sz="1400" dirty="0">
                <a:latin typeface="Calibri" panose="020F0502020204030204" pitchFamily="34" charset="0"/>
                <a:cs typeface="Calibri" panose="020F0502020204030204" pitchFamily="34" charset="0"/>
              </a:rPr>
              <a:t>Organic Mass </a:t>
            </a:r>
          </a:p>
        </p:txBody>
      </p:sp>
    </p:spTree>
    <p:extLst>
      <p:ext uri="{BB962C8B-B14F-4D97-AF65-F5344CB8AC3E}">
        <p14:creationId xmlns:p14="http://schemas.microsoft.com/office/powerpoint/2010/main" val="9293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578259316"/>
              </p:ext>
            </p:extLst>
          </p:nvPr>
        </p:nvGraphicFramePr>
        <p:xfrm>
          <a:off x="803477" y="1261491"/>
          <a:ext cx="9178723" cy="496307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60573" y="274655"/>
            <a:ext cx="11397178" cy="769441"/>
          </a:xfrm>
          <a:prstGeom prst="rect">
            <a:avLst/>
          </a:prstGeom>
          <a:noFill/>
        </p:spPr>
        <p:txBody>
          <a:bodyPr wrap="square" rtlCol="0">
            <a:spAutoFit/>
          </a:bodyPr>
          <a:lstStyle/>
          <a:p>
            <a:pPr lvl="1"/>
            <a:r>
              <a:rPr lang="en-US" sz="2200" dirty="0">
                <a:latin typeface="Georgia" panose="02040502050405020303" pitchFamily="18" charset="0"/>
                <a:ea typeface="Verdana" panose="020B0604030504040204" pitchFamily="34" charset="0"/>
                <a:cs typeface="Verdana" panose="020B0604030504040204" pitchFamily="34" charset="0"/>
              </a:rPr>
              <a:t>Days with highest aerosol haze:</a:t>
            </a:r>
          </a:p>
          <a:p>
            <a:pPr lvl="1"/>
            <a:r>
              <a:rPr lang="en-US" sz="2200" dirty="0">
                <a:latin typeface="Georgia" panose="02040502050405020303" pitchFamily="18" charset="0"/>
                <a:ea typeface="Verdana" panose="020B0604030504040204" pitchFamily="34" charset="0"/>
                <a:cs typeface="Verdana" panose="020B0604030504040204" pitchFamily="34" charset="0"/>
              </a:rPr>
              <a:t>	dominated by carbon (+1 day with high nitrate)</a:t>
            </a:r>
          </a:p>
        </p:txBody>
      </p:sp>
      <p:sp>
        <p:nvSpPr>
          <p:cNvPr id="4" name="Right Arrow 3"/>
          <p:cNvSpPr/>
          <p:nvPr/>
        </p:nvSpPr>
        <p:spPr>
          <a:xfrm rot="16200000">
            <a:off x="9273910" y="5994704"/>
            <a:ext cx="457406" cy="35247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033735" y="6356350"/>
            <a:ext cx="1191986" cy="369332"/>
          </a:xfrm>
          <a:prstGeom prst="rect">
            <a:avLst/>
          </a:prstGeom>
          <a:noFill/>
        </p:spPr>
        <p:txBody>
          <a:bodyPr wrap="square" rtlCol="0">
            <a:spAutoFit/>
          </a:bodyPr>
          <a:lstStyle/>
          <a:p>
            <a:r>
              <a:rPr lang="en-US" b="1" dirty="0">
                <a:latin typeface="Verdana" panose="020B0604030504040204" pitchFamily="34" charset="0"/>
                <a:ea typeface="Verdana" panose="020B0604030504040204" pitchFamily="34" charset="0"/>
                <a:cs typeface="Verdana" panose="020B0604030504040204" pitchFamily="34" charset="0"/>
              </a:rPr>
              <a:t>Haziest</a:t>
            </a:r>
          </a:p>
        </p:txBody>
      </p:sp>
      <p:sp>
        <p:nvSpPr>
          <p:cNvPr id="6" name="TextBox 5"/>
          <p:cNvSpPr txBox="1"/>
          <p:nvPr/>
        </p:nvSpPr>
        <p:spPr>
          <a:xfrm>
            <a:off x="10374439" y="2697970"/>
            <a:ext cx="1769055" cy="2308324"/>
          </a:xfrm>
          <a:prstGeom prst="rect">
            <a:avLst/>
          </a:prstGeom>
          <a:noFill/>
        </p:spPr>
        <p:txBody>
          <a:bodyPr wrap="square" rtlCol="0">
            <a:spAutoFit/>
          </a:bodyPr>
          <a:lstStyle/>
          <a:p>
            <a:r>
              <a:rPr lang="en-US" sz="1600" dirty="0">
                <a:latin typeface="Georgia" panose="02040502050405020303" pitchFamily="18" charset="0"/>
              </a:rPr>
              <a:t>Total Extinction calculated directly from IMPROVE data. </a:t>
            </a:r>
          </a:p>
          <a:p>
            <a:endParaRPr lang="en-US" sz="1600" dirty="0">
              <a:latin typeface="Georgia" panose="02040502050405020303" pitchFamily="18" charset="0"/>
            </a:endParaRPr>
          </a:p>
          <a:p>
            <a:r>
              <a:rPr lang="en-US" sz="1600" dirty="0">
                <a:latin typeface="Georgia" panose="02040502050405020303" pitchFamily="18" charset="0"/>
              </a:rPr>
              <a:t>No estimate of natural and anthropogenic contributions.</a:t>
            </a:r>
          </a:p>
        </p:txBody>
      </p:sp>
      <p:sp>
        <p:nvSpPr>
          <p:cNvPr id="7" name="Slide Number Placeholder 6"/>
          <p:cNvSpPr>
            <a:spLocks noGrp="1"/>
          </p:cNvSpPr>
          <p:nvPr>
            <p:ph type="sldNum" sz="quarter" idx="12"/>
          </p:nvPr>
        </p:nvSpPr>
        <p:spPr/>
        <p:txBody>
          <a:bodyPr/>
          <a:lstStyle/>
          <a:p>
            <a:fld id="{8D4D1E83-8785-4C20-914D-1D029ED13A4C}" type="slidenum">
              <a:rPr lang="en-US" smtClean="0"/>
              <a:t>12</a:t>
            </a:fld>
            <a:endParaRPr lang="en-US" dirty="0"/>
          </a:p>
        </p:txBody>
      </p:sp>
      <p:sp>
        <p:nvSpPr>
          <p:cNvPr id="10" name="TextBox 9"/>
          <p:cNvSpPr txBox="1"/>
          <p:nvPr/>
        </p:nvSpPr>
        <p:spPr>
          <a:xfrm>
            <a:off x="923144" y="1317035"/>
            <a:ext cx="9059056" cy="400110"/>
          </a:xfrm>
          <a:prstGeom prst="rect">
            <a:avLst/>
          </a:prstGeom>
          <a:solidFill>
            <a:schemeClr val="bg1"/>
          </a:solidFill>
        </p:spPr>
        <p:txBody>
          <a:bodyPr wrap="square" rtlCol="0">
            <a:spAutoFit/>
          </a:bodyPr>
          <a:lstStyle/>
          <a:p>
            <a:pPr algn="ctr"/>
            <a:r>
              <a:rPr lang="en-US" sz="2000" b="1" dirty="0"/>
              <a:t>IMPROVE by Haziest Day: </a:t>
            </a:r>
            <a:r>
              <a:rPr lang="en-US" sz="2000" dirty="0"/>
              <a:t>Yellowstone NP, 2011</a:t>
            </a:r>
          </a:p>
        </p:txBody>
      </p:sp>
    </p:spTree>
    <p:extLst>
      <p:ext uri="{BB962C8B-B14F-4D97-AF65-F5344CB8AC3E}">
        <p14:creationId xmlns:p14="http://schemas.microsoft.com/office/powerpoint/2010/main" val="2529271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162" y="1331857"/>
            <a:ext cx="9336532" cy="5024039"/>
          </a:xfrm>
          <a:prstGeom prst="rect">
            <a:avLst/>
          </a:prstGeom>
          <a:ln>
            <a:solidFill>
              <a:schemeClr val="tx1"/>
            </a:solidFill>
          </a:ln>
        </p:spPr>
      </p:pic>
      <p:sp>
        <p:nvSpPr>
          <p:cNvPr id="3" name="TextBox 2"/>
          <p:cNvSpPr txBox="1"/>
          <p:nvPr/>
        </p:nvSpPr>
        <p:spPr>
          <a:xfrm>
            <a:off x="118262" y="466837"/>
            <a:ext cx="11836400" cy="400110"/>
          </a:xfrm>
          <a:prstGeom prst="rect">
            <a:avLst/>
          </a:prstGeom>
          <a:noFill/>
        </p:spPr>
        <p:txBody>
          <a:bodyPr wrap="square" rtlCol="0">
            <a:spAutoFit/>
          </a:bodyPr>
          <a:lstStyle/>
          <a:p>
            <a:pPr lvl="1"/>
            <a:r>
              <a:rPr lang="en-US" sz="2000" dirty="0">
                <a:latin typeface="Georgia" panose="02040502050405020303" pitchFamily="18" charset="0"/>
              </a:rPr>
              <a:t>Nitrate and sulfate </a:t>
            </a:r>
            <a:r>
              <a:rPr lang="en-US" sz="2000" dirty="0">
                <a:latin typeface="Georgia" panose="02040502050405020303" pitchFamily="18" charset="0"/>
                <a:sym typeface="Wingdings" panose="05000000000000000000" pitchFamily="2" charset="2"/>
              </a:rPr>
              <a:t> </a:t>
            </a:r>
            <a:r>
              <a:rPr lang="en-US" sz="2000" dirty="0">
                <a:latin typeface="Georgia" panose="02040502050405020303" pitchFamily="18" charset="0"/>
              </a:rPr>
              <a:t>most impaired days.  High carbon </a:t>
            </a:r>
            <a:r>
              <a:rPr lang="en-US" sz="2000" dirty="0">
                <a:latin typeface="Georgia" panose="02040502050405020303" pitchFamily="18" charset="0"/>
                <a:sym typeface="Wingdings" panose="05000000000000000000" pitchFamily="2" charset="2"/>
              </a:rPr>
              <a:t>≠ </a:t>
            </a:r>
            <a:r>
              <a:rPr lang="en-US" sz="2000" dirty="0">
                <a:latin typeface="Georgia" panose="02040502050405020303" pitchFamily="18" charset="0"/>
              </a:rPr>
              <a:t>most impaired days.</a:t>
            </a:r>
            <a:endParaRPr lang="en-US" sz="2000" dirty="0">
              <a:solidFill>
                <a:srgbClr val="FF0000"/>
              </a:solidFill>
              <a:latin typeface="Georgia" panose="02040502050405020303" pitchFamily="18" charset="0"/>
            </a:endParaRPr>
          </a:p>
        </p:txBody>
      </p:sp>
      <p:sp>
        <p:nvSpPr>
          <p:cNvPr id="4" name="Rectangle 3"/>
          <p:cNvSpPr/>
          <p:nvPr/>
        </p:nvSpPr>
        <p:spPr>
          <a:xfrm>
            <a:off x="1408165" y="1517304"/>
            <a:ext cx="8501639" cy="630942"/>
          </a:xfrm>
          <a:prstGeom prst="rect">
            <a:avLst/>
          </a:prstGeom>
          <a:solidFill>
            <a:schemeClr val="bg1"/>
          </a:solidFill>
        </p:spPr>
        <p:txBody>
          <a:bodyPr wrap="square">
            <a:spAutoFit/>
          </a:bodyPr>
          <a:lstStyle/>
          <a:p>
            <a:r>
              <a:rPr lang="en-US" sz="2400" dirty="0"/>
              <a:t>2011 IMPROVE days sorted by impairment - </a:t>
            </a:r>
            <a:r>
              <a:rPr lang="en-US" sz="2000" b="1" dirty="0"/>
              <a:t>Yellowstone National Park</a:t>
            </a:r>
          </a:p>
          <a:p>
            <a:endParaRPr lang="en-US" sz="1100" dirty="0"/>
          </a:p>
        </p:txBody>
      </p:sp>
      <p:sp>
        <p:nvSpPr>
          <p:cNvPr id="5" name="Right Arrow 4"/>
          <p:cNvSpPr/>
          <p:nvPr/>
        </p:nvSpPr>
        <p:spPr>
          <a:xfrm rot="16200000">
            <a:off x="9291940" y="5885711"/>
            <a:ext cx="522878" cy="4496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615101" y="6355896"/>
            <a:ext cx="1876556" cy="338554"/>
          </a:xfrm>
          <a:prstGeom prst="rect">
            <a:avLst/>
          </a:prstGeom>
          <a:noFill/>
        </p:spPr>
        <p:txBody>
          <a:bodyPr wrap="square" rtlCol="0">
            <a:spAutoFit/>
          </a:bodyPr>
          <a:lstStyle/>
          <a:p>
            <a:r>
              <a:rPr lang="en-US" sz="1600" b="1" dirty="0">
                <a:solidFill>
                  <a:srgbClr val="FF0000"/>
                </a:solidFill>
                <a:latin typeface="Verdana" panose="020B0604030504040204" pitchFamily="34" charset="0"/>
                <a:ea typeface="Verdana" panose="020B0604030504040204" pitchFamily="34" charset="0"/>
                <a:cs typeface="Verdana" panose="020B0604030504040204" pitchFamily="34" charset="0"/>
              </a:rPr>
              <a:t>Most Impaired</a:t>
            </a:r>
          </a:p>
        </p:txBody>
      </p:sp>
      <p:sp>
        <p:nvSpPr>
          <p:cNvPr id="7" name="TextBox 6"/>
          <p:cNvSpPr txBox="1"/>
          <p:nvPr/>
        </p:nvSpPr>
        <p:spPr>
          <a:xfrm>
            <a:off x="10234324" y="2607659"/>
            <a:ext cx="1875304" cy="1815882"/>
          </a:xfrm>
          <a:prstGeom prst="rect">
            <a:avLst/>
          </a:prstGeom>
          <a:noFill/>
        </p:spPr>
        <p:txBody>
          <a:bodyPr wrap="square" rtlCol="0">
            <a:spAutoFit/>
          </a:bodyPr>
          <a:lstStyle/>
          <a:p>
            <a:r>
              <a:rPr lang="en-US" sz="1600" dirty="0">
                <a:latin typeface="Georgia" panose="02040502050405020303" pitchFamily="18" charset="0"/>
              </a:rPr>
              <a:t>Impairment calculated using the EPA estimate of natural and anthropogenic contributions to IMPROVE data</a:t>
            </a:r>
          </a:p>
        </p:txBody>
      </p:sp>
      <p:sp>
        <p:nvSpPr>
          <p:cNvPr id="8" name="Slide Number Placeholder 7"/>
          <p:cNvSpPr>
            <a:spLocks noGrp="1"/>
          </p:cNvSpPr>
          <p:nvPr>
            <p:ph type="sldNum" sz="quarter" idx="12"/>
          </p:nvPr>
        </p:nvSpPr>
        <p:spPr/>
        <p:txBody>
          <a:bodyPr/>
          <a:lstStyle/>
          <a:p>
            <a:fld id="{8D4D1E83-8785-4C20-914D-1D029ED13A4C}" type="slidenum">
              <a:rPr lang="en-US" smtClean="0"/>
              <a:t>13</a:t>
            </a:fld>
            <a:endParaRPr lang="en-US" dirty="0"/>
          </a:p>
        </p:txBody>
      </p:sp>
      <p:sp>
        <p:nvSpPr>
          <p:cNvPr id="9" name="TextBox 8"/>
          <p:cNvSpPr txBox="1"/>
          <p:nvPr/>
        </p:nvSpPr>
        <p:spPr>
          <a:xfrm>
            <a:off x="3712192" y="5955650"/>
            <a:ext cx="1173707" cy="292388"/>
          </a:xfrm>
          <a:prstGeom prst="rect">
            <a:avLst/>
          </a:prstGeom>
          <a:solidFill>
            <a:schemeClr val="bg1"/>
          </a:solidFill>
        </p:spPr>
        <p:txBody>
          <a:bodyPr wrap="square" rtlCol="0">
            <a:spAutoFit/>
          </a:bodyPr>
          <a:lstStyle/>
          <a:p>
            <a:r>
              <a:rPr lang="en-US" sz="1300" dirty="0">
                <a:latin typeface="Calibri" panose="020F0502020204030204" pitchFamily="34" charset="0"/>
                <a:cs typeface="Calibri" panose="020F0502020204030204" pitchFamily="34" charset="0"/>
              </a:rPr>
              <a:t>Organic Mass </a:t>
            </a:r>
          </a:p>
        </p:txBody>
      </p:sp>
      <p:sp>
        <p:nvSpPr>
          <p:cNvPr id="10" name="TextBox 9"/>
          <p:cNvSpPr txBox="1"/>
          <p:nvPr/>
        </p:nvSpPr>
        <p:spPr>
          <a:xfrm>
            <a:off x="923144" y="1563008"/>
            <a:ext cx="9059056" cy="400110"/>
          </a:xfrm>
          <a:prstGeom prst="rect">
            <a:avLst/>
          </a:prstGeom>
          <a:solidFill>
            <a:schemeClr val="bg1"/>
          </a:solidFill>
        </p:spPr>
        <p:txBody>
          <a:bodyPr wrap="square" rtlCol="0">
            <a:spAutoFit/>
          </a:bodyPr>
          <a:lstStyle/>
          <a:p>
            <a:pPr algn="ctr"/>
            <a:r>
              <a:rPr lang="en-US" sz="2000" b="1" dirty="0"/>
              <a:t>IMPROVE by Impairment: </a:t>
            </a:r>
            <a:r>
              <a:rPr lang="en-US" sz="2000" dirty="0"/>
              <a:t>Yellowstone NP, 2011</a:t>
            </a:r>
          </a:p>
        </p:txBody>
      </p:sp>
    </p:spTree>
    <p:extLst>
      <p:ext uri="{BB962C8B-B14F-4D97-AF65-F5344CB8AC3E}">
        <p14:creationId xmlns:p14="http://schemas.microsoft.com/office/powerpoint/2010/main" val="1135144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4707" y="457200"/>
            <a:ext cx="10483703" cy="1107996"/>
          </a:xfrm>
          <a:prstGeom prst="rect">
            <a:avLst/>
          </a:prstGeom>
          <a:noFill/>
        </p:spPr>
        <p:txBody>
          <a:bodyPr wrap="square" rtlCol="0">
            <a:spAutoFit/>
          </a:bodyPr>
          <a:lstStyle/>
          <a:p>
            <a:r>
              <a:rPr lang="en-US" sz="2200" dirty="0">
                <a:latin typeface="Verdana" panose="020B0604030504040204" pitchFamily="34" charset="0"/>
                <a:ea typeface="Verdana" panose="020B0604030504040204" pitchFamily="34" charset="0"/>
                <a:cs typeface="Verdana" panose="020B0604030504040204" pitchFamily="34" charset="0"/>
              </a:rPr>
              <a:t>Glacier NP, 2011:</a:t>
            </a:r>
            <a:r>
              <a:rPr lang="en-US" sz="2200" dirty="0"/>
              <a:t> </a:t>
            </a:r>
            <a:r>
              <a:rPr lang="en-US" sz="2400" dirty="0"/>
              <a:t/>
            </a:r>
            <a:br>
              <a:rPr lang="en-US" sz="2400" dirty="0"/>
            </a:br>
            <a:r>
              <a:rPr lang="en-US" sz="2400" dirty="0"/>
              <a:t>	</a:t>
            </a:r>
            <a:r>
              <a:rPr lang="en-US" b="1" dirty="0">
                <a:latin typeface="Georgia" panose="02040502050405020303" pitchFamily="18" charset="0"/>
              </a:rPr>
              <a:t>More overlap </a:t>
            </a:r>
            <a:r>
              <a:rPr lang="en-US" dirty="0">
                <a:latin typeface="Georgia" panose="02040502050405020303" pitchFamily="18" charset="0"/>
              </a:rPr>
              <a:t>between most </a:t>
            </a:r>
            <a:r>
              <a:rPr lang="en-US" i="1" dirty="0">
                <a:latin typeface="Georgia" panose="02040502050405020303" pitchFamily="18" charset="0"/>
              </a:rPr>
              <a:t>impaired</a:t>
            </a:r>
            <a:r>
              <a:rPr lang="en-US" dirty="0">
                <a:latin typeface="Georgia" panose="02040502050405020303" pitchFamily="18" charset="0"/>
              </a:rPr>
              <a:t> days and </a:t>
            </a:r>
            <a:r>
              <a:rPr lang="en-US" i="1" dirty="0">
                <a:latin typeface="Georgia" panose="02040502050405020303" pitchFamily="18" charset="0"/>
              </a:rPr>
              <a:t>haziest</a:t>
            </a:r>
            <a:r>
              <a:rPr lang="en-US" dirty="0">
                <a:latin typeface="Georgia" panose="02040502050405020303" pitchFamily="18" charset="0"/>
              </a:rPr>
              <a:t> days than Yellowstone NP. </a:t>
            </a:r>
          </a:p>
          <a:p>
            <a:r>
              <a:rPr lang="en-US" sz="2000" i="1" dirty="0">
                <a:latin typeface="Georgia" panose="02040502050405020303" pitchFamily="18" charset="0"/>
              </a:rPr>
              <a:t>	Some days</a:t>
            </a:r>
            <a:r>
              <a:rPr lang="en-US" dirty="0">
                <a:latin typeface="Georgia" panose="02040502050405020303" pitchFamily="18" charset="0"/>
              </a:rPr>
              <a:t> are </a:t>
            </a:r>
            <a:r>
              <a:rPr lang="en-US" b="1" dirty="0">
                <a:latin typeface="Georgia" panose="02040502050405020303" pitchFamily="18" charset="0"/>
              </a:rPr>
              <a:t>both</a:t>
            </a:r>
            <a:r>
              <a:rPr lang="en-US" dirty="0">
                <a:latin typeface="Georgia" panose="02040502050405020303" pitchFamily="18" charset="0"/>
              </a:rPr>
              <a:t> haziest &amp; most impaired days</a:t>
            </a:r>
            <a:endParaRPr lang="en-US" dirty="0"/>
          </a:p>
        </p:txBody>
      </p:sp>
      <p:sp>
        <p:nvSpPr>
          <p:cNvPr id="4" name="Text Box 2"/>
          <p:cNvSpPr txBox="1">
            <a:spLocks noChangeArrowheads="1"/>
          </p:cNvSpPr>
          <p:nvPr/>
        </p:nvSpPr>
        <p:spPr bwMode="auto">
          <a:xfrm>
            <a:off x="7761112" y="2729722"/>
            <a:ext cx="885825" cy="2190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20% haziest day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48" name="Text Box 95"/>
          <p:cNvSpPr txBox="1">
            <a:spLocks noChangeArrowheads="1"/>
          </p:cNvSpPr>
          <p:nvPr/>
        </p:nvSpPr>
        <p:spPr bwMode="auto">
          <a:xfrm>
            <a:off x="7738534" y="2423583"/>
            <a:ext cx="1428750" cy="2286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20% most impaired day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54" name="Rectangle 10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55" name="Rectangle 113"/>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58" name="Rectangle 118"/>
          <p:cNvSpPr>
            <a:spLocks noChangeArrowheads="1"/>
          </p:cNvSpPr>
          <p:nvPr/>
        </p:nvSpPr>
        <p:spPr bwMode="auto">
          <a:xfrm>
            <a:off x="0" y="88011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Slide Number Placeholder 6"/>
          <p:cNvSpPr>
            <a:spLocks noGrp="1"/>
          </p:cNvSpPr>
          <p:nvPr>
            <p:ph type="sldNum" sz="quarter" idx="12"/>
          </p:nvPr>
        </p:nvSpPr>
        <p:spPr/>
        <p:txBody>
          <a:bodyPr/>
          <a:lstStyle/>
          <a:p>
            <a:fld id="{8D4D1E83-8785-4C20-914D-1D029ED13A4C}" type="slidenum">
              <a:rPr lang="en-US" smtClean="0"/>
              <a:t>14</a:t>
            </a:fld>
            <a:endParaRPr lang="en-US"/>
          </a:p>
        </p:txBody>
      </p:sp>
      <p:grpSp>
        <p:nvGrpSpPr>
          <p:cNvPr id="8" name="Group 7"/>
          <p:cNvGrpSpPr/>
          <p:nvPr/>
        </p:nvGrpSpPr>
        <p:grpSpPr>
          <a:xfrm>
            <a:off x="978709" y="1836358"/>
            <a:ext cx="9875697" cy="4169800"/>
            <a:chOff x="978709" y="1729350"/>
            <a:chExt cx="9875697" cy="4169800"/>
          </a:xfrm>
        </p:grpSpPr>
        <p:grpSp>
          <p:nvGrpSpPr>
            <p:cNvPr id="6" name="Group 5"/>
            <p:cNvGrpSpPr/>
            <p:nvPr/>
          </p:nvGrpSpPr>
          <p:grpSpPr>
            <a:xfrm>
              <a:off x="978709" y="1729350"/>
              <a:ext cx="9875697" cy="4169800"/>
              <a:chOff x="978709" y="1705149"/>
              <a:chExt cx="9875697" cy="4169800"/>
            </a:xfrm>
          </p:grpSpPr>
          <p:grpSp>
            <p:nvGrpSpPr>
              <p:cNvPr id="5" name="Group 4"/>
              <p:cNvGrpSpPr/>
              <p:nvPr/>
            </p:nvGrpSpPr>
            <p:grpSpPr>
              <a:xfrm>
                <a:off x="978709" y="1705149"/>
                <a:ext cx="9875697" cy="4169800"/>
                <a:chOff x="1425716" y="1730938"/>
                <a:chExt cx="8246922" cy="3439603"/>
              </a:xfrm>
            </p:grpSpPr>
            <p:pic>
              <p:nvPicPr>
                <p:cNvPr id="2053" name="Picture 6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716" y="1730938"/>
                  <a:ext cx="8246922" cy="3439603"/>
                </a:xfrm>
                <a:prstGeom prst="rect">
                  <a:avLst/>
                </a:prstGeom>
                <a:noFill/>
                <a:extLst>
                  <a:ext uri="{909E8E84-426E-40DD-AFC4-6F175D3DCCD1}">
                    <a14:hiddenFill xmlns:a14="http://schemas.microsoft.com/office/drawing/2010/main">
                      <a:solidFill>
                        <a:srgbClr val="FFFFFF"/>
                      </a:solidFill>
                    </a14:hiddenFill>
                  </a:ext>
                </a:extLst>
              </p:spPr>
            </p:pic>
            <p:sp>
              <p:nvSpPr>
                <p:cNvPr id="2059" name="Diamond 2058"/>
                <p:cNvSpPr/>
                <p:nvPr/>
              </p:nvSpPr>
              <p:spPr>
                <a:xfrm>
                  <a:off x="2960528" y="4468270"/>
                  <a:ext cx="45719" cy="75156"/>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3288292" y="4470357"/>
                  <a:ext cx="45719" cy="75156"/>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4858218" y="4474533"/>
                  <a:ext cx="45719" cy="75156"/>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3969083" y="4459728"/>
                  <a:ext cx="45719" cy="75156"/>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5801844" y="4466183"/>
                  <a:ext cx="45719" cy="75156"/>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9069211" y="4453840"/>
                  <a:ext cx="45719" cy="75156"/>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9192336" y="4471794"/>
                  <a:ext cx="45719" cy="75156"/>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7620657" y="4456398"/>
                  <a:ext cx="45719" cy="75156"/>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7488680" y="4457508"/>
                  <a:ext cx="45719" cy="75156"/>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123"/>
                <p:cNvSpPr/>
                <p:nvPr/>
              </p:nvSpPr>
              <p:spPr>
                <a:xfrm>
                  <a:off x="7989371" y="4465532"/>
                  <a:ext cx="45719" cy="75156"/>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8496851" y="4457180"/>
                  <a:ext cx="45719" cy="75156"/>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a:off x="8690911" y="4459270"/>
                  <a:ext cx="45719" cy="75156"/>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Diamond 122"/>
              <p:cNvSpPr/>
              <p:nvPr/>
            </p:nvSpPr>
            <p:spPr>
              <a:xfrm>
                <a:off x="10205644" y="5029008"/>
                <a:ext cx="45719" cy="75156"/>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p:cNvSpPr txBox="1"/>
            <p:nvPr/>
          </p:nvSpPr>
          <p:spPr>
            <a:xfrm>
              <a:off x="8669703" y="2812252"/>
              <a:ext cx="1662891" cy="307777"/>
            </a:xfrm>
            <a:prstGeom prst="rect">
              <a:avLst/>
            </a:prstGeom>
            <a:noFill/>
          </p:spPr>
          <p:txBody>
            <a:bodyPr wrap="none" rtlCol="0">
              <a:spAutoFit/>
            </a:bodyPr>
            <a:lstStyle/>
            <a:p>
              <a:r>
                <a:rPr lang="en-US" sz="1400" dirty="0"/>
                <a:t>Most impaired days </a:t>
              </a:r>
            </a:p>
          </p:txBody>
        </p:sp>
        <p:grpSp>
          <p:nvGrpSpPr>
            <p:cNvPr id="53" name="Group 52"/>
            <p:cNvGrpSpPr/>
            <p:nvPr/>
          </p:nvGrpSpPr>
          <p:grpSpPr>
            <a:xfrm>
              <a:off x="1599224" y="5464577"/>
              <a:ext cx="8733370" cy="271597"/>
              <a:chOff x="0" y="1495"/>
              <a:chExt cx="5926610" cy="218575"/>
            </a:xfrm>
          </p:grpSpPr>
          <p:sp>
            <p:nvSpPr>
              <p:cNvPr id="54" name="Text Box 2"/>
              <p:cNvSpPr txBox="1">
                <a:spLocks noChangeArrowheads="1"/>
              </p:cNvSpPr>
              <p:nvPr/>
            </p:nvSpPr>
            <p:spPr bwMode="auto">
              <a:xfrm>
                <a:off x="51407" y="1495"/>
                <a:ext cx="5875203" cy="2185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Amm</a:t>
                </a:r>
                <a:r>
                  <a:rPr lang="en-US" sz="1100" dirty="0">
                    <a:effectLst/>
                    <a:latin typeface="Calibri" panose="020F0502020204030204" pitchFamily="34" charset="0"/>
                    <a:ea typeface="Calibri" panose="020F0502020204030204" pitchFamily="34" charset="0"/>
                    <a:cs typeface="Times New Roman" panose="02020603050405020304" pitchFamily="18" charset="0"/>
                  </a:rPr>
                  <a:t> Sulfate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Amm</a:t>
                </a:r>
                <a:r>
                  <a:rPr lang="en-US" sz="1100" dirty="0">
                    <a:effectLst/>
                    <a:latin typeface="Calibri" panose="020F0502020204030204" pitchFamily="34" charset="0"/>
                    <a:ea typeface="Calibri" panose="020F0502020204030204" pitchFamily="34" charset="0"/>
                    <a:cs typeface="Times New Roman" panose="02020603050405020304" pitchFamily="18" charset="0"/>
                  </a:rPr>
                  <a:t> Nitrate                 Organic Mass                  Elem Carbon               Fine Soil              Coarse Mass</a:t>
                </a: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Sea Salt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Rectangle 54"/>
              <p:cNvSpPr/>
              <p:nvPr/>
            </p:nvSpPr>
            <p:spPr>
              <a:xfrm>
                <a:off x="0" y="95250"/>
                <a:ext cx="102813" cy="7366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6" name="Rectangle 55"/>
              <p:cNvSpPr/>
              <p:nvPr/>
            </p:nvSpPr>
            <p:spPr>
              <a:xfrm>
                <a:off x="828675" y="85725"/>
                <a:ext cx="102813" cy="736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7" name="Rectangle 56"/>
              <p:cNvSpPr/>
              <p:nvPr/>
            </p:nvSpPr>
            <p:spPr>
              <a:xfrm>
                <a:off x="1657350" y="85725"/>
                <a:ext cx="102813" cy="7366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8" name="Rectangle 57"/>
              <p:cNvSpPr/>
              <p:nvPr/>
            </p:nvSpPr>
            <p:spPr>
              <a:xfrm>
                <a:off x="2562225" y="85725"/>
                <a:ext cx="102813" cy="736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9" name="Rectangle 58"/>
              <p:cNvSpPr/>
              <p:nvPr/>
            </p:nvSpPr>
            <p:spPr>
              <a:xfrm>
                <a:off x="3971925" y="85725"/>
                <a:ext cx="102813" cy="7366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0" name="Rectangle 59"/>
              <p:cNvSpPr/>
              <p:nvPr/>
            </p:nvSpPr>
            <p:spPr>
              <a:xfrm>
                <a:off x="3362325" y="85725"/>
                <a:ext cx="102813" cy="73660"/>
              </a:xfrm>
              <a:prstGeom prst="rect">
                <a:avLst/>
              </a:prstGeom>
              <a:solidFill>
                <a:schemeClr val="accent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1" name="Rectangle 60"/>
              <p:cNvSpPr/>
              <p:nvPr/>
            </p:nvSpPr>
            <p:spPr>
              <a:xfrm>
                <a:off x="4829175" y="85725"/>
                <a:ext cx="102235" cy="7366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62" name="TextBox 61"/>
            <p:cNvSpPr txBox="1"/>
            <p:nvPr/>
          </p:nvSpPr>
          <p:spPr>
            <a:xfrm>
              <a:off x="8669703" y="2561981"/>
              <a:ext cx="1083374" cy="307777"/>
            </a:xfrm>
            <a:prstGeom prst="rect">
              <a:avLst/>
            </a:prstGeom>
            <a:noFill/>
          </p:spPr>
          <p:txBody>
            <a:bodyPr wrap="none" rtlCol="0">
              <a:spAutoFit/>
            </a:bodyPr>
            <a:lstStyle/>
            <a:p>
              <a:r>
                <a:rPr lang="en-US" sz="1400" dirty="0"/>
                <a:t>Haziest days</a:t>
              </a:r>
            </a:p>
          </p:txBody>
        </p:sp>
        <p:sp>
          <p:nvSpPr>
            <p:cNvPr id="63" name="Diamond 62"/>
            <p:cNvSpPr/>
            <p:nvPr/>
          </p:nvSpPr>
          <p:spPr>
            <a:xfrm>
              <a:off x="8639784" y="2678719"/>
              <a:ext cx="54749" cy="91111"/>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8639784" y="2941399"/>
              <a:ext cx="64008" cy="64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40588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863" y="1465161"/>
            <a:ext cx="8622016" cy="4516080"/>
          </a:xfrm>
          <a:prstGeom prst="rect">
            <a:avLst/>
          </a:prstGeom>
        </p:spPr>
      </p:pic>
      <p:sp>
        <p:nvSpPr>
          <p:cNvPr id="4" name="Right Arrow 3"/>
          <p:cNvSpPr/>
          <p:nvPr/>
        </p:nvSpPr>
        <p:spPr>
          <a:xfrm rot="16200000">
            <a:off x="9123253" y="5763857"/>
            <a:ext cx="457406" cy="35247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932199" y="6177563"/>
            <a:ext cx="1191986" cy="369332"/>
          </a:xfrm>
          <a:prstGeom prst="rect">
            <a:avLst/>
          </a:prstGeom>
          <a:noFill/>
        </p:spPr>
        <p:txBody>
          <a:bodyPr wrap="square" rtlCol="0">
            <a:spAutoFit/>
          </a:bodyPr>
          <a:lstStyle/>
          <a:p>
            <a:r>
              <a:rPr lang="en-US" b="1" dirty="0">
                <a:latin typeface="Verdana" panose="020B0604030504040204" pitchFamily="34" charset="0"/>
                <a:ea typeface="Verdana" panose="020B0604030504040204" pitchFamily="34" charset="0"/>
                <a:cs typeface="Verdana" panose="020B0604030504040204" pitchFamily="34" charset="0"/>
              </a:rPr>
              <a:t>Haziest</a:t>
            </a:r>
          </a:p>
        </p:txBody>
      </p:sp>
      <p:sp>
        <p:nvSpPr>
          <p:cNvPr id="6" name="Slide Number Placeholder 5"/>
          <p:cNvSpPr>
            <a:spLocks noGrp="1"/>
          </p:cNvSpPr>
          <p:nvPr>
            <p:ph type="sldNum" sz="quarter" idx="12"/>
          </p:nvPr>
        </p:nvSpPr>
        <p:spPr/>
        <p:txBody>
          <a:bodyPr/>
          <a:lstStyle/>
          <a:p>
            <a:fld id="{8D4D1E83-8785-4C20-914D-1D029ED13A4C}" type="slidenum">
              <a:rPr lang="en-US" smtClean="0"/>
              <a:t>15</a:t>
            </a:fld>
            <a:endParaRPr lang="en-US"/>
          </a:p>
        </p:txBody>
      </p:sp>
      <p:sp>
        <p:nvSpPr>
          <p:cNvPr id="7" name="TextBox 6"/>
          <p:cNvSpPr txBox="1"/>
          <p:nvPr/>
        </p:nvSpPr>
        <p:spPr>
          <a:xfrm>
            <a:off x="4501292" y="5661864"/>
            <a:ext cx="887831" cy="246221"/>
          </a:xfrm>
          <a:prstGeom prst="rect">
            <a:avLst/>
          </a:prstGeom>
          <a:solidFill>
            <a:schemeClr val="bg1"/>
          </a:solidFill>
        </p:spPr>
        <p:txBody>
          <a:bodyPr wrap="square" rtlCol="0">
            <a:spAutoFit/>
          </a:bodyPr>
          <a:lstStyle/>
          <a:p>
            <a:r>
              <a:rPr lang="en-US" sz="1000" dirty="0">
                <a:latin typeface="Calibri" panose="020F0502020204030204" pitchFamily="34" charset="0"/>
                <a:cs typeface="Calibri" panose="020F0502020204030204" pitchFamily="34" charset="0"/>
              </a:rPr>
              <a:t>Organic Mass </a:t>
            </a:r>
          </a:p>
        </p:txBody>
      </p:sp>
      <p:sp>
        <p:nvSpPr>
          <p:cNvPr id="8" name="TextBox 7"/>
          <p:cNvSpPr txBox="1"/>
          <p:nvPr/>
        </p:nvSpPr>
        <p:spPr>
          <a:xfrm>
            <a:off x="674707" y="353787"/>
            <a:ext cx="10483703" cy="800219"/>
          </a:xfrm>
          <a:prstGeom prst="rect">
            <a:avLst/>
          </a:prstGeom>
          <a:noFill/>
        </p:spPr>
        <p:txBody>
          <a:bodyPr wrap="square" rtlCol="0">
            <a:spAutoFit/>
          </a:bodyPr>
          <a:lstStyle/>
          <a:p>
            <a:r>
              <a:rPr lang="en-US" sz="2200" dirty="0">
                <a:latin typeface="Verdana" panose="020B0604030504040204" pitchFamily="34" charset="0"/>
                <a:ea typeface="Verdana" panose="020B0604030504040204" pitchFamily="34" charset="0"/>
                <a:cs typeface="Verdana" panose="020B0604030504040204" pitchFamily="34" charset="0"/>
              </a:rPr>
              <a:t>Glacier NP, 2011:</a:t>
            </a:r>
            <a:r>
              <a:rPr lang="en-US" sz="2200" dirty="0"/>
              <a:t> </a:t>
            </a:r>
            <a:r>
              <a:rPr lang="en-US" sz="2400" dirty="0"/>
              <a:t/>
            </a:r>
            <a:br>
              <a:rPr lang="en-US" sz="2400" dirty="0"/>
            </a:br>
            <a:r>
              <a:rPr lang="en-US" sz="2400" dirty="0"/>
              <a:t>	</a:t>
            </a:r>
            <a:r>
              <a:rPr lang="en-US" b="1" dirty="0">
                <a:latin typeface="Georgia" panose="02040502050405020303" pitchFamily="18" charset="0"/>
              </a:rPr>
              <a:t>haziest days</a:t>
            </a:r>
            <a:r>
              <a:rPr lang="en-US" dirty="0">
                <a:latin typeface="Georgia" panose="02040502050405020303" pitchFamily="18" charset="0"/>
              </a:rPr>
              <a:t> dominated by carbon, sulfate, and nitrate. </a:t>
            </a:r>
            <a:r>
              <a:rPr lang="en-US" dirty="0"/>
              <a:t> </a:t>
            </a:r>
          </a:p>
        </p:txBody>
      </p:sp>
    </p:spTree>
    <p:extLst>
      <p:ext uri="{BB962C8B-B14F-4D97-AF65-F5344CB8AC3E}">
        <p14:creationId xmlns:p14="http://schemas.microsoft.com/office/powerpoint/2010/main" val="3504598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313" y="1550851"/>
            <a:ext cx="8711085" cy="4694124"/>
          </a:xfrm>
          <a:prstGeom prst="rect">
            <a:avLst/>
          </a:prstGeom>
        </p:spPr>
      </p:pic>
      <p:sp>
        <p:nvSpPr>
          <p:cNvPr id="5" name="TextBox 4"/>
          <p:cNvSpPr txBox="1"/>
          <p:nvPr/>
        </p:nvSpPr>
        <p:spPr>
          <a:xfrm>
            <a:off x="8904385" y="6320865"/>
            <a:ext cx="1876556" cy="338554"/>
          </a:xfrm>
          <a:prstGeom prst="rect">
            <a:avLst/>
          </a:prstGeom>
          <a:noFill/>
        </p:spPr>
        <p:txBody>
          <a:bodyPr wrap="square" rtlCol="0">
            <a:spAutoFit/>
          </a:bodyPr>
          <a:lstStyle/>
          <a:p>
            <a:r>
              <a:rPr lang="en-US" sz="1600" b="1" dirty="0">
                <a:solidFill>
                  <a:srgbClr val="FF0000"/>
                </a:solidFill>
                <a:latin typeface="Verdana" panose="020B0604030504040204" pitchFamily="34" charset="0"/>
                <a:ea typeface="Verdana" panose="020B0604030504040204" pitchFamily="34" charset="0"/>
                <a:cs typeface="Verdana" panose="020B0604030504040204" pitchFamily="34" charset="0"/>
              </a:rPr>
              <a:t>Most Impaired</a:t>
            </a:r>
          </a:p>
        </p:txBody>
      </p:sp>
      <p:sp>
        <p:nvSpPr>
          <p:cNvPr id="6" name="Right Arrow 5"/>
          <p:cNvSpPr/>
          <p:nvPr/>
        </p:nvSpPr>
        <p:spPr>
          <a:xfrm rot="16200000">
            <a:off x="9356383" y="5847240"/>
            <a:ext cx="522878" cy="4496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D4D1E83-8785-4C20-914D-1D029ED13A4C}" type="slidenum">
              <a:rPr lang="en-US" smtClean="0"/>
              <a:t>16</a:t>
            </a:fld>
            <a:endParaRPr lang="en-US" dirty="0"/>
          </a:p>
        </p:txBody>
      </p:sp>
      <p:sp>
        <p:nvSpPr>
          <p:cNvPr id="7" name="TextBox 6"/>
          <p:cNvSpPr txBox="1"/>
          <p:nvPr/>
        </p:nvSpPr>
        <p:spPr>
          <a:xfrm>
            <a:off x="4666668" y="5914209"/>
            <a:ext cx="887831" cy="246221"/>
          </a:xfrm>
          <a:prstGeom prst="rect">
            <a:avLst/>
          </a:prstGeom>
          <a:solidFill>
            <a:schemeClr val="bg1"/>
          </a:solidFill>
        </p:spPr>
        <p:txBody>
          <a:bodyPr wrap="square" rtlCol="0">
            <a:spAutoFit/>
          </a:bodyPr>
          <a:lstStyle/>
          <a:p>
            <a:r>
              <a:rPr lang="en-US" sz="1000" dirty="0">
                <a:solidFill>
                  <a:schemeClr val="tx1">
                    <a:lumMod val="50000"/>
                    <a:lumOff val="50000"/>
                  </a:schemeClr>
                </a:solidFill>
                <a:latin typeface="Calibri" panose="020F0502020204030204" pitchFamily="34" charset="0"/>
                <a:cs typeface="Calibri" panose="020F0502020204030204" pitchFamily="34" charset="0"/>
              </a:rPr>
              <a:t>Organic Mass </a:t>
            </a:r>
          </a:p>
        </p:txBody>
      </p:sp>
      <p:sp>
        <p:nvSpPr>
          <p:cNvPr id="8" name="TextBox 7"/>
          <p:cNvSpPr txBox="1"/>
          <p:nvPr/>
        </p:nvSpPr>
        <p:spPr>
          <a:xfrm>
            <a:off x="674707" y="353787"/>
            <a:ext cx="10483703" cy="1107996"/>
          </a:xfrm>
          <a:prstGeom prst="rect">
            <a:avLst/>
          </a:prstGeom>
          <a:noFill/>
        </p:spPr>
        <p:txBody>
          <a:bodyPr wrap="square" rtlCol="0">
            <a:spAutoFit/>
          </a:bodyPr>
          <a:lstStyle/>
          <a:p>
            <a:r>
              <a:rPr lang="en-US" sz="2200" dirty="0">
                <a:latin typeface="Verdana" panose="020B0604030504040204" pitchFamily="34" charset="0"/>
                <a:ea typeface="Verdana" panose="020B0604030504040204" pitchFamily="34" charset="0"/>
                <a:cs typeface="Verdana" panose="020B0604030504040204" pitchFamily="34" charset="0"/>
              </a:rPr>
              <a:t>Glacier NP, 2011:</a:t>
            </a:r>
            <a:r>
              <a:rPr lang="en-US" sz="2200" dirty="0"/>
              <a:t> </a:t>
            </a:r>
            <a:r>
              <a:rPr lang="en-US" sz="2400" dirty="0"/>
              <a:t/>
            </a:r>
            <a:br>
              <a:rPr lang="en-US" sz="2400" dirty="0"/>
            </a:br>
            <a:r>
              <a:rPr lang="en-US" sz="2400" dirty="0"/>
              <a:t>	</a:t>
            </a:r>
            <a:r>
              <a:rPr lang="en-US" b="1" dirty="0">
                <a:latin typeface="Georgia" panose="02040502050405020303" pitchFamily="18" charset="0"/>
              </a:rPr>
              <a:t>impaired days </a:t>
            </a:r>
            <a:r>
              <a:rPr lang="en-US" dirty="0">
                <a:latin typeface="Georgia" panose="02040502050405020303" pitchFamily="18" charset="0"/>
              </a:rPr>
              <a:t>dominated by sulfate, carbon, and nitrate. </a:t>
            </a:r>
          </a:p>
          <a:p>
            <a:r>
              <a:rPr lang="en-US" dirty="0">
                <a:latin typeface="Georgia" panose="02040502050405020303" pitchFamily="18" charset="0"/>
              </a:rPr>
              <a:t>						. </a:t>
            </a:r>
            <a:endParaRPr lang="en-US" dirty="0"/>
          </a:p>
        </p:txBody>
      </p:sp>
    </p:spTree>
    <p:extLst>
      <p:ext uri="{BB962C8B-B14F-4D97-AF65-F5344CB8AC3E}">
        <p14:creationId xmlns:p14="http://schemas.microsoft.com/office/powerpoint/2010/main" val="1869968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D4D1E83-8785-4C20-914D-1D029ED13A4C}" type="slidenum">
              <a:rPr lang="en-US" smtClean="0"/>
              <a:t>17</a:t>
            </a:fld>
            <a:endParaRPr lang="en-US" dirty="0"/>
          </a:p>
        </p:txBody>
      </p:sp>
      <p:sp>
        <p:nvSpPr>
          <p:cNvPr id="5" name="Title 1"/>
          <p:cNvSpPr>
            <a:spLocks noGrp="1"/>
          </p:cNvSpPr>
          <p:nvPr>
            <p:ph type="title"/>
          </p:nvPr>
        </p:nvSpPr>
        <p:spPr>
          <a:xfrm>
            <a:off x="459631" y="235823"/>
            <a:ext cx="11174650" cy="1325563"/>
          </a:xfrm>
        </p:spPr>
        <p:txBody>
          <a:bodyPr>
            <a:normAutofit/>
          </a:bodyPr>
          <a:lstStyle/>
          <a:p>
            <a:pPr>
              <a:lnSpc>
                <a:spcPct val="100000"/>
              </a:lnSpc>
            </a:pPr>
            <a:r>
              <a:rPr lang="en-US" sz="3600" dirty="0">
                <a:latin typeface="Verdana" panose="020B0604030504040204" pitchFamily="34" charset="0"/>
                <a:ea typeface="Verdana" panose="020B0604030504040204" pitchFamily="34" charset="0"/>
                <a:cs typeface="Verdana" panose="020B0604030504040204" pitchFamily="34" charset="0"/>
              </a:rPr>
              <a:t>Up Next: </a:t>
            </a:r>
            <a:r>
              <a:rPr lang="en-US" sz="2600" dirty="0">
                <a:latin typeface="Verdana" panose="020B0604030504040204" pitchFamily="34" charset="0"/>
                <a:ea typeface="Verdana" panose="020B0604030504040204" pitchFamily="34" charset="0"/>
                <a:cs typeface="Verdana" panose="020B0604030504040204" pitchFamily="34" charset="0"/>
              </a:rPr>
              <a:t>Comparison of EPA method to PSAT for Organic Mass extinction at Yellowstone and Glacier National Parks</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93" t="19991" b="6266"/>
          <a:stretch/>
        </p:blipFill>
        <p:spPr>
          <a:xfrm>
            <a:off x="2123458" y="1522570"/>
            <a:ext cx="8208848" cy="5016342"/>
          </a:xfrm>
          <a:prstGeom prst="rect">
            <a:avLst/>
          </a:prstGeom>
        </p:spPr>
      </p:pic>
      <p:sp>
        <p:nvSpPr>
          <p:cNvPr id="7" name="TextBox 6"/>
          <p:cNvSpPr txBox="1"/>
          <p:nvPr/>
        </p:nvSpPr>
        <p:spPr>
          <a:xfrm>
            <a:off x="2045637" y="6356350"/>
            <a:ext cx="1975932" cy="338554"/>
          </a:xfrm>
          <a:prstGeom prst="rect">
            <a:avLst/>
          </a:prstGeom>
          <a:solidFill>
            <a:srgbClr val="669900"/>
          </a:solidFill>
        </p:spPr>
        <p:txBody>
          <a:bodyPr wrap="square" rtlCol="0">
            <a:spAutoFit/>
          </a:bodyPr>
          <a:lstStyle/>
          <a:p>
            <a:r>
              <a:rPr lang="en-US" sz="1600" b="1" dirty="0">
                <a:solidFill>
                  <a:schemeClr val="bg1"/>
                </a:solidFill>
                <a:effectLst>
                  <a:outerShdw blurRad="38100" dist="38100" dir="2700000" algn="tl">
                    <a:srgbClr val="000000">
                      <a:alpha val="43137"/>
                    </a:srgbClr>
                  </a:outerShdw>
                </a:effectLst>
              </a:rPr>
              <a:t>Glacier National Park </a:t>
            </a:r>
          </a:p>
        </p:txBody>
      </p:sp>
    </p:spTree>
    <p:extLst>
      <p:ext uri="{BB962C8B-B14F-4D97-AF65-F5344CB8AC3E}">
        <p14:creationId xmlns:p14="http://schemas.microsoft.com/office/powerpoint/2010/main" val="3146991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826057" y="2924641"/>
            <a:ext cx="3284300" cy="3431709"/>
          </a:xfrm>
          <a:prstGeom prst="rect">
            <a:avLst/>
          </a:prstGeom>
          <a:noFill/>
        </p:spPr>
        <p:txBody>
          <a:bodyPr wrap="square" rtlCol="0">
            <a:spAutoFit/>
          </a:bodyPr>
          <a:lstStyle/>
          <a:p>
            <a:pPr marL="342900" indent="-228600">
              <a:spcAft>
                <a:spcPts val="600"/>
              </a:spcAft>
              <a:buFont typeface="Arial" panose="020B0604020202020204" pitchFamily="34" charset="0"/>
              <a:buChar char="•"/>
            </a:pPr>
            <a:r>
              <a:rPr lang="en-US" sz="1600" dirty="0">
                <a:latin typeface="Georgia" panose="02040502050405020303" pitchFamily="18" charset="0"/>
              </a:rPr>
              <a:t>Carbon episodic threshold (C3) = 10.1 Mm</a:t>
            </a:r>
            <a:r>
              <a:rPr lang="en-US" sz="1600" baseline="30000" dirty="0">
                <a:latin typeface="Georgia" panose="02040502050405020303" pitchFamily="18" charset="0"/>
              </a:rPr>
              <a:t>-1 </a:t>
            </a:r>
            <a:r>
              <a:rPr lang="en-US" sz="1600" dirty="0">
                <a:latin typeface="Georgia" panose="02040502050405020303" pitchFamily="18" charset="0"/>
              </a:rPr>
              <a:t> at YELL</a:t>
            </a:r>
          </a:p>
          <a:p>
            <a:pPr marL="342900" indent="-228600">
              <a:spcAft>
                <a:spcPts val="600"/>
              </a:spcAft>
              <a:buFont typeface="Arial" panose="020B0604020202020204" pitchFamily="34" charset="0"/>
              <a:buChar char="•"/>
            </a:pPr>
            <a:r>
              <a:rPr lang="en-US" sz="1600" dirty="0">
                <a:latin typeface="Georgia" panose="02040502050405020303" pitchFamily="18" charset="0"/>
              </a:rPr>
              <a:t>Organic Mass threshold (OM3) = C3 * OM/(OM+EC)</a:t>
            </a:r>
          </a:p>
          <a:p>
            <a:pPr marL="342900" indent="-228600">
              <a:spcAft>
                <a:spcPts val="600"/>
              </a:spcAft>
              <a:buFont typeface="Arial" panose="020B0604020202020204" pitchFamily="34" charset="0"/>
              <a:buChar char="•"/>
            </a:pPr>
            <a:r>
              <a:rPr lang="en-US" sz="1600" dirty="0">
                <a:latin typeface="Georgia" panose="02040502050405020303" pitchFamily="18" charset="0"/>
              </a:rPr>
              <a:t>Non-Episodic Natural OM = OM – OM3</a:t>
            </a:r>
          </a:p>
          <a:p>
            <a:pPr marL="342900" indent="-228600">
              <a:spcAft>
                <a:spcPts val="600"/>
              </a:spcAft>
              <a:buFont typeface="Arial" panose="020B0604020202020204" pitchFamily="34" charset="0"/>
              <a:buChar char="•"/>
            </a:pPr>
            <a:r>
              <a:rPr lang="en-US" sz="1600" dirty="0">
                <a:latin typeface="Georgia" panose="02040502050405020303" pitchFamily="18" charset="0"/>
              </a:rPr>
              <a:t>Routine Natural OM = non-episodic OM * (</a:t>
            </a:r>
            <a:r>
              <a:rPr lang="en-US" sz="1600" dirty="0" err="1">
                <a:latin typeface="Georgia" panose="02040502050405020303" pitchFamily="18" charset="0"/>
              </a:rPr>
              <a:t>ann</a:t>
            </a:r>
            <a:r>
              <a:rPr lang="en-US" sz="1600" dirty="0">
                <a:latin typeface="Georgia" panose="02040502050405020303" pitchFamily="18" charset="0"/>
              </a:rPr>
              <a:t> </a:t>
            </a:r>
            <a:r>
              <a:rPr lang="en-US" sz="1600" dirty="0" err="1">
                <a:latin typeface="Georgia" panose="02040502050405020303" pitchFamily="18" charset="0"/>
              </a:rPr>
              <a:t>ave</a:t>
            </a:r>
            <a:r>
              <a:rPr lang="en-US" sz="1600" dirty="0">
                <a:latin typeface="Georgia" panose="02040502050405020303" pitchFamily="18" charset="0"/>
              </a:rPr>
              <a:t> NCII OM/</a:t>
            </a:r>
            <a:r>
              <a:rPr lang="en-US" sz="1600" dirty="0" err="1">
                <a:latin typeface="Georgia" panose="02040502050405020303" pitchFamily="18" charset="0"/>
              </a:rPr>
              <a:t>ann</a:t>
            </a:r>
            <a:r>
              <a:rPr lang="en-US" sz="1600" dirty="0">
                <a:latin typeface="Georgia" panose="02040502050405020303" pitchFamily="18" charset="0"/>
              </a:rPr>
              <a:t> </a:t>
            </a:r>
            <a:r>
              <a:rPr lang="en-US" sz="1600" dirty="0" err="1">
                <a:latin typeface="Georgia" panose="02040502050405020303" pitchFamily="18" charset="0"/>
              </a:rPr>
              <a:t>ave</a:t>
            </a:r>
            <a:r>
              <a:rPr lang="en-US" sz="1600" dirty="0">
                <a:latin typeface="Georgia" panose="02040502050405020303" pitchFamily="18" charset="0"/>
              </a:rPr>
              <a:t> OM)</a:t>
            </a:r>
          </a:p>
          <a:p>
            <a:pPr marL="342900" indent="-228600">
              <a:spcAft>
                <a:spcPts val="600"/>
              </a:spcAft>
              <a:buFont typeface="Arial" panose="020B0604020202020204" pitchFamily="34" charset="0"/>
              <a:buChar char="•"/>
            </a:pPr>
            <a:r>
              <a:rPr lang="en-US" sz="1600" dirty="0" err="1">
                <a:latin typeface="Georgia" panose="02040502050405020303" pitchFamily="18" charset="0"/>
              </a:rPr>
              <a:t>Anthro</a:t>
            </a:r>
            <a:r>
              <a:rPr lang="en-US" sz="1600" dirty="0">
                <a:latin typeface="Georgia" panose="02040502050405020303" pitchFamily="18" charset="0"/>
              </a:rPr>
              <a:t> OM = Non-episodic OM – Routine Natural OM</a:t>
            </a:r>
          </a:p>
          <a:p>
            <a:pPr marL="342900" indent="-228600">
              <a:spcAft>
                <a:spcPts val="600"/>
              </a:spcAft>
              <a:buFont typeface="Arial" panose="020B0604020202020204" pitchFamily="34" charset="0"/>
              <a:buChar char="•"/>
            </a:pPr>
            <a:endParaRPr lang="en-US" sz="1600" dirty="0">
              <a:latin typeface="Georgia" panose="02040502050405020303" pitchFamily="18" charset="0"/>
            </a:endParaRPr>
          </a:p>
        </p:txBody>
      </p:sp>
      <p:sp>
        <p:nvSpPr>
          <p:cNvPr id="2" name="TextBox 1"/>
          <p:cNvSpPr txBox="1"/>
          <p:nvPr/>
        </p:nvSpPr>
        <p:spPr>
          <a:xfrm>
            <a:off x="496712" y="327250"/>
            <a:ext cx="11734944" cy="769441"/>
          </a:xfrm>
          <a:prstGeom prst="rect">
            <a:avLst/>
          </a:prstGeom>
          <a:noFill/>
        </p:spPr>
        <p:txBody>
          <a:bodyPr wrap="none" rtlCol="0">
            <a:sp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EPA method estimates:</a:t>
            </a:r>
          </a:p>
          <a:p>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i="1" dirty="0">
                <a:latin typeface="Verdana" panose="020B0604030504040204" pitchFamily="34" charset="0"/>
                <a:ea typeface="Verdana" panose="020B0604030504040204" pitchFamily="34" charset="0"/>
                <a:cs typeface="Verdana" panose="020B0604030504040204" pitchFamily="34" charset="0"/>
              </a:rPr>
              <a:t>episodic</a:t>
            </a:r>
            <a:r>
              <a:rPr lang="en-US" sz="2000" dirty="0">
                <a:latin typeface="Verdana" panose="020B0604030504040204" pitchFamily="34" charset="0"/>
                <a:ea typeface="Verdana" panose="020B0604030504040204" pitchFamily="34" charset="0"/>
                <a:cs typeface="Verdana" panose="020B0604030504040204" pitchFamily="34" charset="0"/>
              </a:rPr>
              <a:t> natural, </a:t>
            </a:r>
            <a:r>
              <a:rPr lang="en-US" sz="2000" i="1" dirty="0">
                <a:latin typeface="Verdana" panose="020B0604030504040204" pitchFamily="34" charset="0"/>
                <a:ea typeface="Verdana" panose="020B0604030504040204" pitchFamily="34" charset="0"/>
                <a:cs typeface="Verdana" panose="020B0604030504040204" pitchFamily="34" charset="0"/>
              </a:rPr>
              <a:t>routine</a:t>
            </a:r>
            <a:r>
              <a:rPr lang="en-US" sz="2000" dirty="0">
                <a:latin typeface="Verdana" panose="020B0604030504040204" pitchFamily="34" charset="0"/>
                <a:ea typeface="Verdana" panose="020B0604030504040204" pitchFamily="34" charset="0"/>
                <a:cs typeface="Verdana" panose="020B0604030504040204" pitchFamily="34" charset="0"/>
              </a:rPr>
              <a:t> natural, and </a:t>
            </a:r>
            <a:r>
              <a:rPr lang="en-US" sz="2000" i="1" dirty="0">
                <a:latin typeface="Verdana" panose="020B0604030504040204" pitchFamily="34" charset="0"/>
                <a:ea typeface="Verdana" panose="020B0604030504040204" pitchFamily="34" charset="0"/>
                <a:cs typeface="Verdana" panose="020B0604030504040204" pitchFamily="34" charset="0"/>
              </a:rPr>
              <a:t>anthropogenic</a:t>
            </a:r>
            <a:r>
              <a:rPr lang="en-US" sz="2000" dirty="0">
                <a:latin typeface="Verdana" panose="020B0604030504040204" pitchFamily="34" charset="0"/>
                <a:ea typeface="Verdana" panose="020B0604030504040204" pitchFamily="34" charset="0"/>
                <a:cs typeface="Verdana" panose="020B0604030504040204" pitchFamily="34" charset="0"/>
              </a:rPr>
              <a:t> contributions to Organic Mass</a:t>
            </a:r>
          </a:p>
        </p:txBody>
      </p:sp>
      <p:sp>
        <p:nvSpPr>
          <p:cNvPr id="7" name="Slide Number Placeholder 6"/>
          <p:cNvSpPr>
            <a:spLocks noGrp="1"/>
          </p:cNvSpPr>
          <p:nvPr>
            <p:ph type="sldNum" sz="quarter" idx="12"/>
          </p:nvPr>
        </p:nvSpPr>
        <p:spPr/>
        <p:txBody>
          <a:bodyPr/>
          <a:lstStyle/>
          <a:p>
            <a:fld id="{8D4D1E83-8785-4C20-914D-1D029ED13A4C}" type="slidenum">
              <a:rPr lang="en-US" smtClean="0"/>
              <a:t>18</a:t>
            </a:fld>
            <a:endParaRPr lang="en-US" dirty="0"/>
          </a:p>
        </p:txBody>
      </p:sp>
      <p:grpSp>
        <p:nvGrpSpPr>
          <p:cNvPr id="9" name="Group 8"/>
          <p:cNvGrpSpPr/>
          <p:nvPr/>
        </p:nvGrpSpPr>
        <p:grpSpPr>
          <a:xfrm>
            <a:off x="369651" y="1437576"/>
            <a:ext cx="8582866" cy="4159286"/>
            <a:chOff x="896974" y="944707"/>
            <a:chExt cx="8701971" cy="4159286"/>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974" y="944707"/>
              <a:ext cx="8701971" cy="4159286"/>
            </a:xfrm>
            <a:prstGeom prst="rect">
              <a:avLst/>
            </a:prstGeom>
          </p:spPr>
        </p:pic>
        <p:sp>
          <p:nvSpPr>
            <p:cNvPr id="6" name="Diamond 5"/>
            <p:cNvSpPr/>
            <p:nvPr/>
          </p:nvSpPr>
          <p:spPr>
            <a:xfrm>
              <a:off x="6048570" y="1857365"/>
              <a:ext cx="94860" cy="11785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3" name="TextBox 2"/>
            <p:cNvSpPr txBox="1"/>
            <p:nvPr/>
          </p:nvSpPr>
          <p:spPr>
            <a:xfrm>
              <a:off x="6143430" y="1747013"/>
              <a:ext cx="2848410" cy="307777"/>
            </a:xfrm>
            <a:prstGeom prst="rect">
              <a:avLst/>
            </a:prstGeom>
            <a:noFill/>
          </p:spPr>
          <p:txBody>
            <a:bodyPr wrap="none" rtlCol="0">
              <a:spAutoFit/>
            </a:bodyPr>
            <a:lstStyle/>
            <a:p>
              <a:r>
                <a:rPr lang="en-US" sz="1400" dirty="0"/>
                <a:t>Episodic carbon threshold exceeded</a:t>
              </a:r>
            </a:p>
          </p:txBody>
        </p:sp>
        <p:sp>
          <p:nvSpPr>
            <p:cNvPr id="4" name="TextBox 3"/>
            <p:cNvSpPr txBox="1"/>
            <p:nvPr/>
          </p:nvSpPr>
          <p:spPr>
            <a:xfrm>
              <a:off x="5890511" y="4812921"/>
              <a:ext cx="1376051" cy="230832"/>
            </a:xfrm>
            <a:prstGeom prst="rect">
              <a:avLst/>
            </a:prstGeom>
            <a:solidFill>
              <a:schemeClr val="bg1"/>
            </a:solidFill>
          </p:spPr>
          <p:txBody>
            <a:bodyPr wrap="square" rtlCol="0">
              <a:spAutoFit/>
            </a:bodyPr>
            <a:lstStyle/>
            <a:p>
              <a:r>
                <a:rPr lang="en-US" sz="900" dirty="0">
                  <a:latin typeface="Century Gothic" panose="020B0502020202020204" pitchFamily="34" charset="0"/>
                  <a:cs typeface="Calibri" panose="020F0502020204030204" pitchFamily="34" charset="0"/>
                </a:rPr>
                <a:t>OM Episodic Natural</a:t>
              </a:r>
            </a:p>
          </p:txBody>
        </p:sp>
      </p:grpSp>
    </p:spTree>
    <p:extLst>
      <p:ext uri="{BB962C8B-B14F-4D97-AF65-F5344CB8AC3E}">
        <p14:creationId xmlns:p14="http://schemas.microsoft.com/office/powerpoint/2010/main" val="1664096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498" y="284607"/>
            <a:ext cx="10622303" cy="430887"/>
          </a:xfrm>
          <a:prstGeom prst="rect">
            <a:avLst/>
          </a:prstGeom>
        </p:spPr>
        <p:txBody>
          <a:bodyPr wrap="square">
            <a:spAutoFit/>
          </a:bodyPr>
          <a:lstStyle/>
          <a:p>
            <a:pPr>
              <a:spcAft>
                <a:spcPts val="1200"/>
              </a:spcAft>
            </a:pPr>
            <a:r>
              <a:rPr lang="en-US" sz="2200" dirty="0" err="1">
                <a:latin typeface="Verdana" panose="020B0604030504040204" pitchFamily="34" charset="0"/>
                <a:ea typeface="Verdana" panose="020B0604030504040204" pitchFamily="34" charset="0"/>
                <a:cs typeface="Verdana" panose="020B0604030504040204" pitchFamily="34" charset="0"/>
              </a:rPr>
              <a:t>CAMx</a:t>
            </a:r>
            <a:r>
              <a:rPr lang="en-US" sz="2200" dirty="0">
                <a:latin typeface="Verdana" panose="020B0604030504040204" pitchFamily="34" charset="0"/>
                <a:ea typeface="Verdana" panose="020B0604030504040204" pitchFamily="34" charset="0"/>
                <a:cs typeface="Verdana" panose="020B0604030504040204" pitchFamily="34" charset="0"/>
              </a:rPr>
              <a:t> PSAT tags emissions by source category and geographic area.  </a:t>
            </a:r>
          </a:p>
        </p:txBody>
      </p:sp>
      <p:grpSp>
        <p:nvGrpSpPr>
          <p:cNvPr id="4" name="Group 3"/>
          <p:cNvGrpSpPr/>
          <p:nvPr/>
        </p:nvGrpSpPr>
        <p:grpSpPr>
          <a:xfrm>
            <a:off x="753609" y="1615450"/>
            <a:ext cx="8219872" cy="4271831"/>
            <a:chOff x="1556426" y="1231311"/>
            <a:chExt cx="8219872" cy="427183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426" y="1231311"/>
              <a:ext cx="8219872" cy="4271831"/>
            </a:xfrm>
            <a:prstGeom prst="rect">
              <a:avLst/>
            </a:prstGeom>
          </p:spPr>
        </p:pic>
        <p:sp>
          <p:nvSpPr>
            <p:cNvPr id="8" name="Diamond 7"/>
            <p:cNvSpPr/>
            <p:nvPr/>
          </p:nvSpPr>
          <p:spPr>
            <a:xfrm>
              <a:off x="5897638" y="2226635"/>
              <a:ext cx="94860" cy="11785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TextBox 8"/>
            <p:cNvSpPr txBox="1"/>
            <p:nvPr/>
          </p:nvSpPr>
          <p:spPr>
            <a:xfrm>
              <a:off x="5945424" y="2123703"/>
              <a:ext cx="2809423" cy="307777"/>
            </a:xfrm>
            <a:prstGeom prst="rect">
              <a:avLst/>
            </a:prstGeom>
            <a:noFill/>
          </p:spPr>
          <p:txBody>
            <a:bodyPr wrap="none" rtlCol="0">
              <a:spAutoFit/>
            </a:bodyPr>
            <a:lstStyle/>
            <a:p>
              <a:r>
                <a:rPr lang="en-US" sz="1400" dirty="0"/>
                <a:t>Episodic carbon threshold exceeded</a:t>
              </a:r>
            </a:p>
          </p:txBody>
        </p:sp>
      </p:grpSp>
      <p:sp>
        <p:nvSpPr>
          <p:cNvPr id="3" name="Slide Number Placeholder 2"/>
          <p:cNvSpPr>
            <a:spLocks noGrp="1"/>
          </p:cNvSpPr>
          <p:nvPr>
            <p:ph type="sldNum" sz="quarter" idx="12"/>
          </p:nvPr>
        </p:nvSpPr>
        <p:spPr/>
        <p:txBody>
          <a:bodyPr/>
          <a:lstStyle/>
          <a:p>
            <a:fld id="{8D4D1E83-8785-4C20-914D-1D029ED13A4C}" type="slidenum">
              <a:rPr lang="en-US" smtClean="0"/>
              <a:t>19</a:t>
            </a:fld>
            <a:endParaRPr lang="en-US" dirty="0"/>
          </a:p>
        </p:txBody>
      </p:sp>
      <p:sp>
        <p:nvSpPr>
          <p:cNvPr id="6" name="Rectangle 5"/>
          <p:cNvSpPr/>
          <p:nvPr/>
        </p:nvSpPr>
        <p:spPr>
          <a:xfrm>
            <a:off x="881711" y="5990213"/>
            <a:ext cx="8215271" cy="646331"/>
          </a:xfrm>
          <a:prstGeom prst="rect">
            <a:avLst/>
          </a:prstGeom>
        </p:spPr>
        <p:txBody>
          <a:bodyPr wrap="square">
            <a:spAutoFit/>
          </a:bodyPr>
          <a:lstStyle/>
          <a:p>
            <a:r>
              <a:rPr lang="en-US" i="1" dirty="0">
                <a:latin typeface="Georgia" panose="02040502050405020303" pitchFamily="18" charset="0"/>
              </a:rPr>
              <a:t>Note: </a:t>
            </a:r>
            <a:r>
              <a:rPr lang="en-US" dirty="0" err="1">
                <a:latin typeface="Georgia" panose="02040502050405020303" pitchFamily="18" charset="0"/>
              </a:rPr>
              <a:t>CAMx</a:t>
            </a:r>
            <a:r>
              <a:rPr lang="en-US" dirty="0">
                <a:latin typeface="Georgia" panose="02040502050405020303" pitchFamily="18" charset="0"/>
              </a:rPr>
              <a:t> PSAT source contributions are modeled percentages applied to IMPROVE measurements.  </a:t>
            </a:r>
          </a:p>
        </p:txBody>
      </p:sp>
      <p:sp>
        <p:nvSpPr>
          <p:cNvPr id="7" name="TextBox 6"/>
          <p:cNvSpPr txBox="1"/>
          <p:nvPr/>
        </p:nvSpPr>
        <p:spPr>
          <a:xfrm>
            <a:off x="9396919" y="2149813"/>
            <a:ext cx="2526654" cy="4524315"/>
          </a:xfrm>
          <a:prstGeom prst="rect">
            <a:avLst/>
          </a:prstGeom>
          <a:noFill/>
        </p:spPr>
        <p:txBody>
          <a:bodyPr wrap="none" rtlCol="0">
            <a:spAutoFit/>
          </a:bodyPr>
          <a:lstStyle/>
          <a:p>
            <a:r>
              <a:rPr lang="en-US" sz="1600" dirty="0">
                <a:latin typeface="Georgia" panose="02040502050405020303" pitchFamily="18" charset="0"/>
              </a:rPr>
              <a:t>PSAT tags: </a:t>
            </a:r>
          </a:p>
          <a:p>
            <a:pPr marL="285750" indent="-285750">
              <a:buFont typeface="Arial" panose="020B0604020202020204" pitchFamily="34" charset="0"/>
              <a:buChar char="•"/>
            </a:pPr>
            <a:r>
              <a:rPr lang="en-US" sz="1600" dirty="0">
                <a:latin typeface="Georgia" panose="02040502050405020303" pitchFamily="18" charset="0"/>
              </a:rPr>
              <a:t>U.S. Natural</a:t>
            </a:r>
          </a:p>
          <a:p>
            <a:pPr marL="285750" indent="-285750">
              <a:buFont typeface="Arial" panose="020B0604020202020204" pitchFamily="34" charset="0"/>
              <a:buChar char="•"/>
            </a:pPr>
            <a:r>
              <a:rPr lang="en-US" sz="1600" dirty="0">
                <a:latin typeface="Georgia" panose="02040502050405020303" pitchFamily="18" charset="0"/>
              </a:rPr>
              <a:t>Non-U.S. Natural</a:t>
            </a:r>
          </a:p>
          <a:p>
            <a:endParaRPr lang="en-US" sz="1600" dirty="0">
              <a:latin typeface="Georgia" panose="02040502050405020303" pitchFamily="18" charset="0"/>
            </a:endParaRPr>
          </a:p>
          <a:p>
            <a:pPr marL="285750" indent="-285750">
              <a:buFont typeface="Arial" panose="020B0604020202020204" pitchFamily="34" charset="0"/>
              <a:buChar char="•"/>
            </a:pPr>
            <a:r>
              <a:rPr lang="en-US" sz="1600" dirty="0">
                <a:latin typeface="Georgia" panose="02040502050405020303" pitchFamily="18" charset="0"/>
              </a:rPr>
              <a:t>U.S. Wildfire</a:t>
            </a:r>
          </a:p>
          <a:p>
            <a:pPr marL="285750" indent="-285750">
              <a:buFont typeface="Arial" panose="020B0604020202020204" pitchFamily="34" charset="0"/>
              <a:buChar char="•"/>
            </a:pPr>
            <a:r>
              <a:rPr lang="en-US" sz="1600" dirty="0">
                <a:latin typeface="Georgia" panose="02040502050405020303" pitchFamily="18" charset="0"/>
              </a:rPr>
              <a:t>U.S. Prescribed fire </a:t>
            </a:r>
          </a:p>
          <a:p>
            <a:pPr marL="285750" indent="-285750">
              <a:buFont typeface="Arial" panose="020B0604020202020204" pitchFamily="34" charset="0"/>
              <a:buChar char="•"/>
            </a:pPr>
            <a:r>
              <a:rPr lang="en-US" sz="1600" dirty="0">
                <a:latin typeface="Georgia" panose="02040502050405020303" pitchFamily="18" charset="0"/>
              </a:rPr>
              <a:t>Non-U.S. wildland fire</a:t>
            </a:r>
          </a:p>
          <a:p>
            <a:endParaRPr lang="en-US" sz="1600" dirty="0">
              <a:latin typeface="Georgia" panose="02040502050405020303" pitchFamily="18" charset="0"/>
            </a:endParaRPr>
          </a:p>
          <a:p>
            <a:pPr marL="285750" indent="-285750">
              <a:buFont typeface="Arial" panose="020B0604020202020204" pitchFamily="34" charset="0"/>
              <a:buChar char="•"/>
            </a:pPr>
            <a:r>
              <a:rPr lang="en-US" sz="1600" dirty="0">
                <a:latin typeface="Georgia" panose="02040502050405020303" pitchFamily="18" charset="0"/>
              </a:rPr>
              <a:t>U.S. Agricultural Fire</a:t>
            </a:r>
          </a:p>
          <a:p>
            <a:pPr marL="285750" indent="-285750">
              <a:buFont typeface="Arial" panose="020B0604020202020204" pitchFamily="34" charset="0"/>
              <a:buChar char="•"/>
            </a:pPr>
            <a:r>
              <a:rPr lang="en-US" sz="1600" dirty="0">
                <a:latin typeface="Georgia" panose="02040502050405020303" pitchFamily="18" charset="0"/>
              </a:rPr>
              <a:t>U.S. </a:t>
            </a:r>
            <a:r>
              <a:rPr lang="en-US" sz="1600" dirty="0" err="1">
                <a:latin typeface="Georgia" panose="02040502050405020303" pitchFamily="18" charset="0"/>
              </a:rPr>
              <a:t>Anthro</a:t>
            </a:r>
            <a:endParaRPr lang="en-US" sz="1600" dirty="0">
              <a:latin typeface="Georgia" panose="02040502050405020303" pitchFamily="18" charset="0"/>
            </a:endParaRPr>
          </a:p>
          <a:p>
            <a:pPr marL="285750" indent="-285750">
              <a:buFont typeface="Arial" panose="020B0604020202020204" pitchFamily="34" charset="0"/>
              <a:buChar char="•"/>
            </a:pPr>
            <a:r>
              <a:rPr lang="en-US" sz="1600" dirty="0">
                <a:latin typeface="Georgia" panose="02040502050405020303" pitchFamily="18" charset="0"/>
              </a:rPr>
              <a:t>Non-U.S. Ag Fire</a:t>
            </a:r>
          </a:p>
          <a:p>
            <a:pPr marL="285750" indent="-285750">
              <a:buFont typeface="Arial" panose="020B0604020202020204" pitchFamily="34" charset="0"/>
              <a:buChar char="•"/>
            </a:pPr>
            <a:r>
              <a:rPr lang="en-US" sz="1600" dirty="0">
                <a:latin typeface="Georgia" panose="02040502050405020303" pitchFamily="18" charset="0"/>
              </a:rPr>
              <a:t>Non-U.S. </a:t>
            </a:r>
            <a:r>
              <a:rPr lang="en-US" sz="1600" dirty="0" err="1">
                <a:latin typeface="Georgia" panose="02040502050405020303" pitchFamily="18" charset="0"/>
              </a:rPr>
              <a:t>Anthro</a:t>
            </a:r>
            <a:endParaRPr lang="en-US" sz="1600" dirty="0">
              <a:latin typeface="Georgia" panose="02040502050405020303" pitchFamily="18" charset="0"/>
            </a:endParaRPr>
          </a:p>
          <a:p>
            <a:pPr marL="285750" indent="-285750">
              <a:buFont typeface="Arial" panose="020B0604020202020204" pitchFamily="34" charset="0"/>
              <a:buChar char="•"/>
            </a:pPr>
            <a:endParaRPr lang="en-US" sz="1600" dirty="0">
              <a:latin typeface="Georgia" panose="02040502050405020303" pitchFamily="18" charset="0"/>
            </a:endParaRPr>
          </a:p>
          <a:p>
            <a:pPr marL="285750" indent="-285750">
              <a:buFont typeface="Arial" panose="020B0604020202020204" pitchFamily="34" charset="0"/>
              <a:buChar char="•"/>
            </a:pPr>
            <a:r>
              <a:rPr lang="en-US" sz="1600" dirty="0">
                <a:latin typeface="Georgia" panose="02040502050405020303" pitchFamily="18" charset="0"/>
              </a:rPr>
              <a:t>Boundary Conditions</a:t>
            </a:r>
          </a:p>
          <a:p>
            <a:pPr marL="285750" indent="-285750">
              <a:buFont typeface="Arial" panose="020B0604020202020204" pitchFamily="34" charset="0"/>
              <a:buChar char="•"/>
            </a:pPr>
            <a:r>
              <a:rPr lang="en-US" sz="1600" dirty="0">
                <a:latin typeface="Georgia" panose="02040502050405020303" pitchFamily="18" charset="0"/>
              </a:rPr>
              <a:t>Initial Conditions</a:t>
            </a:r>
          </a:p>
          <a:p>
            <a:pPr marL="285750" indent="-285750">
              <a:buFont typeface="Arial" panose="020B0604020202020204" pitchFamily="34" charset="0"/>
              <a:buChar char="•"/>
            </a:pPr>
            <a:endParaRPr lang="en-US" sz="1600" dirty="0">
              <a:latin typeface="Georgia" panose="02040502050405020303" pitchFamily="18" charset="0"/>
            </a:endParaRPr>
          </a:p>
          <a:p>
            <a:pPr marL="285750" indent="-285750">
              <a:buFont typeface="Arial" panose="020B0604020202020204" pitchFamily="34" charset="0"/>
              <a:buChar char="•"/>
            </a:pPr>
            <a:endParaRPr lang="en-US" sz="1600" dirty="0">
              <a:latin typeface="Georgia" panose="02040502050405020303" pitchFamily="18" charset="0"/>
            </a:endParaRPr>
          </a:p>
          <a:p>
            <a:pPr marL="285750" indent="-285750">
              <a:buFont typeface="Arial" panose="020B0604020202020204" pitchFamily="34" charset="0"/>
              <a:buChar char="•"/>
            </a:pPr>
            <a:endParaRPr lang="en-US" sz="1600" dirty="0">
              <a:latin typeface="Georgia" panose="02040502050405020303" pitchFamily="18" charset="0"/>
            </a:endParaRPr>
          </a:p>
        </p:txBody>
      </p:sp>
    </p:spTree>
    <p:extLst>
      <p:ext uri="{BB962C8B-B14F-4D97-AF65-F5344CB8AC3E}">
        <p14:creationId xmlns:p14="http://schemas.microsoft.com/office/powerpoint/2010/main" val="2524099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35500" y="1396791"/>
            <a:ext cx="9141547" cy="5142121"/>
          </a:xfrm>
          <a:prstGeom prst="rect">
            <a:avLst/>
          </a:prstGeom>
        </p:spPr>
      </p:pic>
      <p:sp>
        <p:nvSpPr>
          <p:cNvPr id="4" name="Slide Number Placeholder 3"/>
          <p:cNvSpPr>
            <a:spLocks noGrp="1"/>
          </p:cNvSpPr>
          <p:nvPr>
            <p:ph type="sldNum" sz="quarter" idx="12"/>
          </p:nvPr>
        </p:nvSpPr>
        <p:spPr/>
        <p:txBody>
          <a:bodyPr/>
          <a:lstStyle/>
          <a:p>
            <a:fld id="{8D4D1E83-8785-4C20-914D-1D029ED13A4C}" type="slidenum">
              <a:rPr lang="en-US" smtClean="0"/>
              <a:t>2</a:t>
            </a:fld>
            <a:endParaRPr lang="en-US"/>
          </a:p>
        </p:txBody>
      </p:sp>
      <p:sp>
        <p:nvSpPr>
          <p:cNvPr id="5" name="Title 4"/>
          <p:cNvSpPr>
            <a:spLocks noGrp="1"/>
          </p:cNvSpPr>
          <p:nvPr>
            <p:ph type="title"/>
          </p:nvPr>
        </p:nvSpPr>
        <p:spPr>
          <a:xfrm>
            <a:off x="575353" y="365125"/>
            <a:ext cx="11352943" cy="1325563"/>
          </a:xfrm>
        </p:spPr>
        <p:txBody>
          <a:bodyPr>
            <a:no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IMPROVE measured aerosol species composition and calculated light extinction are used to track visibility progress in regional haze planning.</a:t>
            </a:r>
            <a:br>
              <a:rPr lang="en-US" sz="2400" dirty="0">
                <a:latin typeface="Verdana" panose="020B0604030504040204" pitchFamily="34" charset="0"/>
                <a:ea typeface="Verdana" panose="020B0604030504040204" pitchFamily="34" charset="0"/>
                <a:cs typeface="Verdana" panose="020B0604030504040204" pitchFamily="34" charset="0"/>
              </a:rPr>
            </a:b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1376505" y="6356350"/>
            <a:ext cx="2270821" cy="307777"/>
          </a:xfrm>
          <a:prstGeom prst="rect">
            <a:avLst/>
          </a:prstGeom>
          <a:solidFill>
            <a:srgbClr val="669900"/>
          </a:solidFill>
        </p:spPr>
        <p:txBody>
          <a:bodyPr wrap="square">
            <a:spAutoFit/>
          </a:bodyPr>
          <a:lstStyle/>
          <a:p>
            <a:r>
              <a:rPr lang="en-US" sz="1400" b="1" dirty="0">
                <a:solidFill>
                  <a:schemeClr val="bg1"/>
                </a:solidFill>
              </a:rPr>
              <a:t>Grand Canyon National Park</a:t>
            </a:r>
          </a:p>
        </p:txBody>
      </p:sp>
    </p:spTree>
    <p:extLst>
      <p:ext uri="{BB962C8B-B14F-4D97-AF65-F5344CB8AC3E}">
        <p14:creationId xmlns:p14="http://schemas.microsoft.com/office/powerpoint/2010/main" val="1432840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D4D1E83-8785-4C20-914D-1D029ED13A4C}" type="slidenum">
              <a:rPr lang="en-US" smtClean="0"/>
              <a:t>20</a:t>
            </a:fld>
            <a:endParaRPr lang="en-US"/>
          </a:p>
        </p:txBody>
      </p:sp>
      <p:grpSp>
        <p:nvGrpSpPr>
          <p:cNvPr id="3" name="Group 2"/>
          <p:cNvGrpSpPr/>
          <p:nvPr/>
        </p:nvGrpSpPr>
        <p:grpSpPr>
          <a:xfrm>
            <a:off x="215539" y="163581"/>
            <a:ext cx="7589871" cy="3473471"/>
            <a:chOff x="896974" y="944707"/>
            <a:chExt cx="8701971" cy="4159286"/>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974" y="944707"/>
              <a:ext cx="8701971" cy="4159286"/>
            </a:xfrm>
            <a:prstGeom prst="rect">
              <a:avLst/>
            </a:prstGeom>
          </p:spPr>
        </p:pic>
        <p:sp>
          <p:nvSpPr>
            <p:cNvPr id="5" name="Diamond 4"/>
            <p:cNvSpPr/>
            <p:nvPr/>
          </p:nvSpPr>
          <p:spPr>
            <a:xfrm>
              <a:off x="6048570" y="1857365"/>
              <a:ext cx="94860" cy="11785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6" name="TextBox 5"/>
            <p:cNvSpPr txBox="1"/>
            <p:nvPr/>
          </p:nvSpPr>
          <p:spPr>
            <a:xfrm>
              <a:off x="6143430" y="1747013"/>
              <a:ext cx="3221072" cy="368546"/>
            </a:xfrm>
            <a:prstGeom prst="rect">
              <a:avLst/>
            </a:prstGeom>
            <a:noFill/>
          </p:spPr>
          <p:txBody>
            <a:bodyPr wrap="none" rtlCol="0">
              <a:spAutoFit/>
            </a:bodyPr>
            <a:lstStyle/>
            <a:p>
              <a:r>
                <a:rPr lang="en-US" sz="1400" dirty="0"/>
                <a:t>Episodic carbon threshold exceeded</a:t>
              </a:r>
            </a:p>
          </p:txBody>
        </p:sp>
        <p:sp>
          <p:nvSpPr>
            <p:cNvPr id="7" name="TextBox 6"/>
            <p:cNvSpPr txBox="1"/>
            <p:nvPr/>
          </p:nvSpPr>
          <p:spPr>
            <a:xfrm>
              <a:off x="5890511" y="4788316"/>
              <a:ext cx="1678777" cy="250476"/>
            </a:xfrm>
            <a:prstGeom prst="rect">
              <a:avLst/>
            </a:prstGeom>
            <a:solidFill>
              <a:schemeClr val="bg1"/>
            </a:solidFill>
          </p:spPr>
          <p:txBody>
            <a:bodyPr wrap="square" rtlCol="0">
              <a:spAutoFit/>
            </a:bodyPr>
            <a:lstStyle/>
            <a:p>
              <a:r>
                <a:rPr lang="en-US" sz="900" dirty="0">
                  <a:latin typeface="Century Gothic" panose="020B0502020202020204" pitchFamily="34" charset="0"/>
                  <a:cs typeface="Calibri" panose="020F0502020204030204" pitchFamily="34" charset="0"/>
                </a:rPr>
                <a:t>OM Episodic Natural</a:t>
              </a:r>
            </a:p>
          </p:txBody>
        </p:sp>
      </p:grpSp>
      <p:grpSp>
        <p:nvGrpSpPr>
          <p:cNvPr id="8" name="Group 7"/>
          <p:cNvGrpSpPr/>
          <p:nvPr/>
        </p:nvGrpSpPr>
        <p:grpSpPr>
          <a:xfrm>
            <a:off x="215539" y="3603150"/>
            <a:ext cx="7589871" cy="3118324"/>
            <a:chOff x="1556426" y="1231311"/>
            <a:chExt cx="8219872" cy="4271831"/>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6426" y="1231311"/>
              <a:ext cx="8219872" cy="4271831"/>
            </a:xfrm>
            <a:prstGeom prst="rect">
              <a:avLst/>
            </a:prstGeom>
          </p:spPr>
        </p:pic>
        <p:sp>
          <p:nvSpPr>
            <p:cNvPr id="10" name="Diamond 9"/>
            <p:cNvSpPr/>
            <p:nvPr/>
          </p:nvSpPr>
          <p:spPr>
            <a:xfrm>
              <a:off x="5897638" y="2226635"/>
              <a:ext cx="94860" cy="11785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TextBox 10"/>
            <p:cNvSpPr txBox="1"/>
            <p:nvPr/>
          </p:nvSpPr>
          <p:spPr>
            <a:xfrm>
              <a:off x="6023311" y="2053331"/>
              <a:ext cx="3042621" cy="421628"/>
            </a:xfrm>
            <a:prstGeom prst="rect">
              <a:avLst/>
            </a:prstGeom>
            <a:noFill/>
          </p:spPr>
          <p:txBody>
            <a:bodyPr wrap="none" rtlCol="0">
              <a:spAutoFit/>
            </a:bodyPr>
            <a:lstStyle/>
            <a:p>
              <a:r>
                <a:rPr lang="en-US" sz="1400" dirty="0"/>
                <a:t>Episodic carbon threshold exceeded</a:t>
              </a:r>
            </a:p>
          </p:txBody>
        </p:sp>
      </p:grpSp>
      <p:sp>
        <p:nvSpPr>
          <p:cNvPr id="12" name="TextBox 11"/>
          <p:cNvSpPr txBox="1"/>
          <p:nvPr/>
        </p:nvSpPr>
        <p:spPr>
          <a:xfrm>
            <a:off x="8184272" y="1161652"/>
            <a:ext cx="3595856" cy="1477328"/>
          </a:xfrm>
          <a:prstGeom prst="rect">
            <a:avLst/>
          </a:prstGeom>
          <a:noFill/>
        </p:spPr>
        <p:txBody>
          <a:bodyPr wrap="none" rtlCol="0">
            <a:spAutoFit/>
          </a:bodyPr>
          <a:lstStyle/>
          <a:p>
            <a:r>
              <a:rPr lang="en-US" dirty="0">
                <a:latin typeface="Georgia" panose="02040502050405020303" pitchFamily="18" charset="0"/>
              </a:rPr>
              <a:t>At Yellowstone NP: </a:t>
            </a:r>
            <a:r>
              <a:rPr lang="en-US" b="1" dirty="0">
                <a:latin typeface="Georgia" panose="02040502050405020303" pitchFamily="18" charset="0"/>
              </a:rPr>
              <a:t>good match</a:t>
            </a:r>
          </a:p>
          <a:p>
            <a:r>
              <a:rPr lang="en-US" dirty="0">
                <a:latin typeface="Georgia" panose="02040502050405020303" pitchFamily="18" charset="0"/>
              </a:rPr>
              <a:t> between EPA assignment </a:t>
            </a:r>
          </a:p>
          <a:p>
            <a:r>
              <a:rPr lang="en-US" dirty="0">
                <a:latin typeface="Georgia" panose="02040502050405020303" pitchFamily="18" charset="0"/>
              </a:rPr>
              <a:t>of episodic and routine natural </a:t>
            </a:r>
          </a:p>
          <a:p>
            <a:r>
              <a:rPr lang="en-US" dirty="0">
                <a:latin typeface="Georgia" panose="02040502050405020303" pitchFamily="18" charset="0"/>
              </a:rPr>
              <a:t>and PSAT </a:t>
            </a:r>
          </a:p>
          <a:p>
            <a:endParaRPr lang="en-US" dirty="0"/>
          </a:p>
        </p:txBody>
      </p:sp>
    </p:spTree>
    <p:extLst>
      <p:ext uri="{BB962C8B-B14F-4D97-AF65-F5344CB8AC3E}">
        <p14:creationId xmlns:p14="http://schemas.microsoft.com/office/powerpoint/2010/main" val="2114923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984672" y="990763"/>
            <a:ext cx="4207328" cy="3847207"/>
          </a:xfrm>
          <a:prstGeom prst="rect">
            <a:avLst/>
          </a:prstGeom>
          <a:noFill/>
        </p:spPr>
        <p:txBody>
          <a:bodyPr wrap="square" rtlCol="0">
            <a:spAutoFit/>
          </a:bodyPr>
          <a:lstStyle/>
          <a:p>
            <a:pPr>
              <a:spcAft>
                <a:spcPts val="600"/>
              </a:spcAft>
            </a:pPr>
            <a:r>
              <a:rPr lang="en-US" dirty="0">
                <a:latin typeface="Georgia" panose="02040502050405020303" pitchFamily="18" charset="0"/>
              </a:rPr>
              <a:t>Episodic carbon threshold:</a:t>
            </a:r>
          </a:p>
          <a:p>
            <a:pPr marL="285750" indent="-285750">
              <a:buFont typeface="Arial" panose="020B0604020202020204" pitchFamily="34" charset="0"/>
              <a:buChar char="•"/>
            </a:pPr>
            <a:r>
              <a:rPr lang="en-US" dirty="0">
                <a:latin typeface="Georgia" panose="02040502050405020303" pitchFamily="18" charset="0"/>
              </a:rPr>
              <a:t>higher for Glacier NP (22.2 Mm</a:t>
            </a:r>
            <a:r>
              <a:rPr lang="en-US" baseline="30000" dirty="0">
                <a:latin typeface="Georgia" panose="02040502050405020303" pitchFamily="18" charset="0"/>
              </a:rPr>
              <a:t>-1</a:t>
            </a:r>
            <a:r>
              <a:rPr lang="en-US" dirty="0">
                <a:latin typeface="Georgia" panose="02040502050405020303" pitchFamily="18" charset="0"/>
              </a:rPr>
              <a:t>) than for Yellowstone NP (10.1 Mm</a:t>
            </a:r>
            <a:r>
              <a:rPr lang="en-US" baseline="30000" dirty="0">
                <a:latin typeface="Georgia" panose="02040502050405020303" pitchFamily="18" charset="0"/>
              </a:rPr>
              <a:t>-1</a:t>
            </a:r>
            <a:r>
              <a:rPr lang="en-US" dirty="0">
                <a:latin typeface="Georgia" panose="02040502050405020303" pitchFamily="18" charset="0"/>
              </a:rPr>
              <a:t>).</a:t>
            </a:r>
          </a:p>
          <a:p>
            <a:pPr marL="285750" indent="-285750">
              <a:buFont typeface="Arial" panose="020B0604020202020204" pitchFamily="34" charset="0"/>
              <a:buChar char="•"/>
            </a:pPr>
            <a:endParaRPr lang="en-US" dirty="0">
              <a:latin typeface="Georgia" panose="02040502050405020303" pitchFamily="18" charset="0"/>
            </a:endParaRPr>
          </a:p>
          <a:p>
            <a:r>
              <a:rPr lang="en-US" dirty="0">
                <a:latin typeface="Georgia" panose="02040502050405020303" pitchFamily="18" charset="0"/>
              </a:rPr>
              <a:t>Fraction of non-episodic OM that is </a:t>
            </a:r>
          </a:p>
          <a:p>
            <a:r>
              <a:rPr lang="en-US" dirty="0">
                <a:latin typeface="Georgia" panose="02040502050405020303" pitchFamily="18" charset="0"/>
              </a:rPr>
              <a:t>assigned as routine natural:</a:t>
            </a:r>
          </a:p>
          <a:p>
            <a:pPr marL="285750" indent="-285750">
              <a:spcBef>
                <a:spcPts val="600"/>
              </a:spcBef>
              <a:buFont typeface="Arial" panose="020B0604020202020204" pitchFamily="34" charset="0"/>
              <a:buChar char="•"/>
            </a:pPr>
            <a:r>
              <a:rPr lang="en-US" dirty="0">
                <a:latin typeface="Georgia" panose="02040502050405020303" pitchFamily="18" charset="0"/>
              </a:rPr>
              <a:t>smaller for Glacier NP than for Yellowstone NP.</a:t>
            </a:r>
          </a:p>
          <a:p>
            <a:endParaRPr lang="en-US" dirty="0">
              <a:latin typeface="Georgia" panose="02040502050405020303" pitchFamily="18" charset="0"/>
            </a:endParaRPr>
          </a:p>
          <a:p>
            <a:r>
              <a:rPr lang="en-US" dirty="0">
                <a:latin typeface="Georgia" panose="02040502050405020303" pitchFamily="18" charset="0"/>
              </a:rPr>
              <a:t>Less OM assigned as episodic </a:t>
            </a:r>
          </a:p>
          <a:p>
            <a:r>
              <a:rPr lang="en-US" dirty="0">
                <a:latin typeface="Georgia" panose="02040502050405020303" pitchFamily="18" charset="0"/>
              </a:rPr>
              <a:t>natural and routine natural, and</a:t>
            </a:r>
          </a:p>
          <a:p>
            <a:r>
              <a:rPr lang="en-US" dirty="0">
                <a:latin typeface="Georgia" panose="02040502050405020303" pitchFamily="18" charset="0"/>
              </a:rPr>
              <a:t>more OM assigned as anthropogenic at Glacier NP than at Yellowstone.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570" y="3398991"/>
            <a:ext cx="7245788" cy="3331489"/>
          </a:xfrm>
          <a:prstGeom prst="rect">
            <a:avLst/>
          </a:prstGeom>
        </p:spPr>
      </p:pic>
      <p:grpSp>
        <p:nvGrpSpPr>
          <p:cNvPr id="3" name="Group 2"/>
          <p:cNvGrpSpPr/>
          <p:nvPr/>
        </p:nvGrpSpPr>
        <p:grpSpPr>
          <a:xfrm>
            <a:off x="622570" y="301557"/>
            <a:ext cx="7245788" cy="3097434"/>
            <a:chOff x="516088" y="56445"/>
            <a:chExt cx="7352270" cy="3342546"/>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088" y="56445"/>
              <a:ext cx="7352270" cy="3342546"/>
            </a:xfrm>
            <a:prstGeom prst="rect">
              <a:avLst/>
            </a:prstGeom>
          </p:spPr>
        </p:pic>
        <p:sp>
          <p:nvSpPr>
            <p:cNvPr id="5" name="Diamond 4"/>
            <p:cNvSpPr/>
            <p:nvPr/>
          </p:nvSpPr>
          <p:spPr>
            <a:xfrm>
              <a:off x="4775196" y="1068173"/>
              <a:ext cx="77723" cy="83297"/>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1050"/>
            </a:p>
          </p:txBody>
        </p:sp>
        <p:sp>
          <p:nvSpPr>
            <p:cNvPr id="7" name="TextBox 6"/>
            <p:cNvSpPr txBox="1"/>
            <p:nvPr/>
          </p:nvSpPr>
          <p:spPr>
            <a:xfrm>
              <a:off x="4842931" y="974353"/>
              <a:ext cx="2277510" cy="282312"/>
            </a:xfrm>
            <a:prstGeom prst="rect">
              <a:avLst/>
            </a:prstGeom>
            <a:noFill/>
          </p:spPr>
          <p:txBody>
            <a:bodyPr wrap="none" rtlCol="0">
              <a:spAutoFit/>
            </a:bodyPr>
            <a:lstStyle/>
            <a:p>
              <a:r>
                <a:rPr lang="en-US" sz="1100" dirty="0"/>
                <a:t>Episodic carbon threshold exceeded</a:t>
              </a:r>
            </a:p>
          </p:txBody>
        </p:sp>
      </p:grpSp>
      <p:sp>
        <p:nvSpPr>
          <p:cNvPr id="2" name="Slide Number Placeholder 1"/>
          <p:cNvSpPr>
            <a:spLocks noGrp="1"/>
          </p:cNvSpPr>
          <p:nvPr>
            <p:ph type="sldNum" sz="quarter" idx="12"/>
          </p:nvPr>
        </p:nvSpPr>
        <p:spPr/>
        <p:txBody>
          <a:bodyPr/>
          <a:lstStyle/>
          <a:p>
            <a:fld id="{8D4D1E83-8785-4C20-914D-1D029ED13A4C}" type="slidenum">
              <a:rPr lang="en-US" smtClean="0"/>
              <a:t>21</a:t>
            </a:fld>
            <a:endParaRPr lang="en-US"/>
          </a:p>
        </p:txBody>
      </p:sp>
      <p:sp>
        <p:nvSpPr>
          <p:cNvPr id="9" name="TextBox 8"/>
          <p:cNvSpPr txBox="1"/>
          <p:nvPr/>
        </p:nvSpPr>
        <p:spPr>
          <a:xfrm>
            <a:off x="4765468" y="3148703"/>
            <a:ext cx="1376051" cy="200055"/>
          </a:xfrm>
          <a:prstGeom prst="rect">
            <a:avLst/>
          </a:prstGeom>
          <a:solidFill>
            <a:schemeClr val="bg1"/>
          </a:solidFill>
        </p:spPr>
        <p:txBody>
          <a:bodyPr wrap="square" rtlCol="0">
            <a:spAutoFit/>
          </a:bodyPr>
          <a:lstStyle/>
          <a:p>
            <a:r>
              <a:rPr lang="en-US" sz="700" dirty="0">
                <a:latin typeface="Century Gothic" panose="020B0502020202020204" pitchFamily="34" charset="0"/>
                <a:cs typeface="Calibri" panose="020F0502020204030204" pitchFamily="34" charset="0"/>
              </a:rPr>
              <a:t>OM Episodic Natural</a:t>
            </a:r>
          </a:p>
        </p:txBody>
      </p:sp>
      <p:sp>
        <p:nvSpPr>
          <p:cNvPr id="11" name="TextBox 10"/>
          <p:cNvSpPr txBox="1"/>
          <p:nvPr/>
        </p:nvSpPr>
        <p:spPr>
          <a:xfrm>
            <a:off x="4765467" y="6511246"/>
            <a:ext cx="1376051" cy="200055"/>
          </a:xfrm>
          <a:prstGeom prst="rect">
            <a:avLst/>
          </a:prstGeom>
          <a:solidFill>
            <a:schemeClr val="bg1"/>
          </a:solidFill>
        </p:spPr>
        <p:txBody>
          <a:bodyPr wrap="square" rtlCol="0">
            <a:spAutoFit/>
          </a:bodyPr>
          <a:lstStyle/>
          <a:p>
            <a:r>
              <a:rPr lang="en-US" sz="700" dirty="0">
                <a:latin typeface="Century Gothic" panose="020B0502020202020204" pitchFamily="34" charset="0"/>
                <a:cs typeface="Calibri" panose="020F0502020204030204" pitchFamily="34" charset="0"/>
              </a:rPr>
              <a:t>OM Episodic Natural</a:t>
            </a:r>
          </a:p>
        </p:txBody>
      </p:sp>
      <p:sp>
        <p:nvSpPr>
          <p:cNvPr id="4" name="TextBox 3"/>
          <p:cNvSpPr txBox="1"/>
          <p:nvPr/>
        </p:nvSpPr>
        <p:spPr>
          <a:xfrm>
            <a:off x="3236359" y="549869"/>
            <a:ext cx="2344744" cy="338554"/>
          </a:xfrm>
          <a:prstGeom prst="rect">
            <a:avLst/>
          </a:prstGeom>
          <a:solidFill>
            <a:schemeClr val="bg1"/>
          </a:solidFill>
        </p:spPr>
        <p:txBody>
          <a:bodyPr wrap="none" rtlCol="0">
            <a:spAutoFit/>
          </a:bodyPr>
          <a:lstStyle/>
          <a:p>
            <a:r>
              <a:rPr lang="en-US" sz="1600" dirty="0"/>
              <a:t>Yellowstone National Park</a:t>
            </a:r>
          </a:p>
        </p:txBody>
      </p:sp>
      <p:sp>
        <p:nvSpPr>
          <p:cNvPr id="13" name="TextBox 12"/>
          <p:cNvSpPr txBox="1"/>
          <p:nvPr/>
        </p:nvSpPr>
        <p:spPr>
          <a:xfrm>
            <a:off x="3245248" y="3646233"/>
            <a:ext cx="2011663" cy="339623"/>
          </a:xfrm>
          <a:prstGeom prst="rect">
            <a:avLst/>
          </a:prstGeom>
          <a:solidFill>
            <a:schemeClr val="bg1"/>
          </a:solidFill>
        </p:spPr>
        <p:txBody>
          <a:bodyPr wrap="square" rtlCol="0">
            <a:spAutoFit/>
          </a:bodyPr>
          <a:lstStyle/>
          <a:p>
            <a:r>
              <a:rPr lang="en-US" sz="1600" dirty="0"/>
              <a:t>Glacier National Park</a:t>
            </a:r>
          </a:p>
        </p:txBody>
      </p:sp>
      <p:sp>
        <p:nvSpPr>
          <p:cNvPr id="14" name="Rectangle 13"/>
          <p:cNvSpPr/>
          <p:nvPr/>
        </p:nvSpPr>
        <p:spPr>
          <a:xfrm>
            <a:off x="5178175" y="3950524"/>
            <a:ext cx="1130158" cy="2377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256911" y="4066535"/>
            <a:ext cx="2409628" cy="261610"/>
          </a:xfrm>
          <a:prstGeom prst="rect">
            <a:avLst/>
          </a:prstGeom>
          <a:solidFill>
            <a:schemeClr val="bg1"/>
          </a:solidFill>
        </p:spPr>
        <p:txBody>
          <a:bodyPr wrap="square" rtlCol="0">
            <a:spAutoFit/>
          </a:bodyPr>
          <a:lstStyle/>
          <a:p>
            <a:r>
              <a:rPr lang="en-US" sz="1100" dirty="0"/>
              <a:t>Episodic carbon threshold exceeded</a:t>
            </a:r>
          </a:p>
        </p:txBody>
      </p:sp>
      <p:sp>
        <p:nvSpPr>
          <p:cNvPr id="15" name="Diamond 14"/>
          <p:cNvSpPr/>
          <p:nvPr/>
        </p:nvSpPr>
        <p:spPr>
          <a:xfrm>
            <a:off x="5195816" y="4171459"/>
            <a:ext cx="73152" cy="73152"/>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433266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383" y="3431567"/>
            <a:ext cx="7215526" cy="33493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383" y="51119"/>
            <a:ext cx="7215526" cy="3380448"/>
          </a:xfrm>
          <a:prstGeom prst="rect">
            <a:avLst/>
          </a:prstGeom>
        </p:spPr>
      </p:pic>
      <p:sp>
        <p:nvSpPr>
          <p:cNvPr id="9" name="TextBox 8"/>
          <p:cNvSpPr txBox="1"/>
          <p:nvPr/>
        </p:nvSpPr>
        <p:spPr>
          <a:xfrm>
            <a:off x="7954643" y="988710"/>
            <a:ext cx="4237357" cy="4616648"/>
          </a:xfrm>
          <a:prstGeom prst="rect">
            <a:avLst/>
          </a:prstGeom>
          <a:noFill/>
        </p:spPr>
        <p:txBody>
          <a:bodyPr wrap="square" rtlCol="0">
            <a:spAutoFit/>
          </a:bodyPr>
          <a:lstStyle/>
          <a:p>
            <a:r>
              <a:rPr lang="en-US" sz="2400" dirty="0">
                <a:latin typeface="Georgia" panose="02040502050405020303" pitchFamily="18" charset="0"/>
              </a:rPr>
              <a:t>At Glacier NP, 2011</a:t>
            </a:r>
          </a:p>
          <a:p>
            <a:endParaRPr lang="en-US" dirty="0">
              <a:latin typeface="Georgia" panose="02040502050405020303" pitchFamily="18" charset="0"/>
            </a:endParaRPr>
          </a:p>
          <a:p>
            <a:r>
              <a:rPr lang="en-US" b="1" dirty="0">
                <a:latin typeface="Georgia" panose="02040502050405020303" pitchFamily="18" charset="0"/>
              </a:rPr>
              <a:t>EPA split </a:t>
            </a:r>
            <a:r>
              <a:rPr lang="en-US" dirty="0">
                <a:latin typeface="Georgia" panose="02040502050405020303" pitchFamily="18" charset="0"/>
              </a:rPr>
              <a:t>assigns more OM as anthropogenic, especially in October &amp; November.</a:t>
            </a:r>
          </a:p>
          <a:p>
            <a:endParaRPr lang="en-US" dirty="0">
              <a:latin typeface="Georgia" panose="02040502050405020303" pitchFamily="18" charset="0"/>
            </a:endParaRPr>
          </a:p>
          <a:p>
            <a:r>
              <a:rPr lang="en-US" b="1" dirty="0">
                <a:latin typeface="Georgia" panose="02040502050405020303" pitchFamily="18" charset="0"/>
              </a:rPr>
              <a:t>PSAT</a:t>
            </a:r>
            <a:r>
              <a:rPr lang="en-US" dirty="0">
                <a:latin typeface="Georgia" panose="02040502050405020303" pitchFamily="18" charset="0"/>
              </a:rPr>
              <a:t> identifies OM in </a:t>
            </a:r>
          </a:p>
          <a:p>
            <a:pPr marL="174625" indent="-174625">
              <a:buFont typeface="Arial" panose="020B0604020202020204" pitchFamily="34" charset="0"/>
              <a:buChar char="•"/>
            </a:pPr>
            <a:r>
              <a:rPr lang="en-US" dirty="0">
                <a:latin typeface="Georgia" panose="02040502050405020303" pitchFamily="18" charset="0"/>
              </a:rPr>
              <a:t>August as biogenic natural</a:t>
            </a:r>
          </a:p>
          <a:p>
            <a:pPr marL="174625" indent="-174625">
              <a:buFont typeface="Arial" panose="020B0604020202020204" pitchFamily="34" charset="0"/>
              <a:buChar char="•"/>
            </a:pPr>
            <a:r>
              <a:rPr lang="en-US" dirty="0">
                <a:latin typeface="Georgia" panose="02040502050405020303" pitchFamily="18" charset="0"/>
              </a:rPr>
              <a:t>September as primarily U.S. wildfire</a:t>
            </a:r>
          </a:p>
          <a:p>
            <a:pPr marL="174625" indent="-174625">
              <a:buFont typeface="Arial" panose="020B0604020202020204" pitchFamily="34" charset="0"/>
              <a:buChar char="•"/>
            </a:pPr>
            <a:r>
              <a:rPr lang="en-US" dirty="0">
                <a:latin typeface="Georgia" panose="02040502050405020303" pitchFamily="18" charset="0"/>
              </a:rPr>
              <a:t>October &amp; November as U.S. prescribed fire and Canadian wildfire.  </a:t>
            </a:r>
          </a:p>
          <a:p>
            <a:endParaRPr lang="en-US" dirty="0">
              <a:latin typeface="Georgia" panose="02040502050405020303" pitchFamily="18" charset="0"/>
            </a:endParaRPr>
          </a:p>
          <a:p>
            <a:r>
              <a:rPr lang="en-US" dirty="0">
                <a:latin typeface="Georgia" panose="02040502050405020303" pitchFamily="18" charset="0"/>
              </a:rPr>
              <a:t>For </a:t>
            </a:r>
            <a:r>
              <a:rPr lang="en-US" i="1" dirty="0">
                <a:latin typeface="Georgia" panose="02040502050405020303" pitchFamily="18" charset="0"/>
              </a:rPr>
              <a:t>most</a:t>
            </a:r>
            <a:r>
              <a:rPr lang="en-US" dirty="0">
                <a:latin typeface="Georgia" panose="02040502050405020303" pitchFamily="18" charset="0"/>
              </a:rPr>
              <a:t> western Class I areas in 2011, EPA split for OM was </a:t>
            </a:r>
            <a:r>
              <a:rPr lang="en-US" i="1" dirty="0">
                <a:latin typeface="Georgia" panose="02040502050405020303" pitchFamily="18" charset="0"/>
              </a:rPr>
              <a:t>similar</a:t>
            </a:r>
            <a:r>
              <a:rPr lang="en-US" dirty="0">
                <a:latin typeface="Georgia" panose="02040502050405020303" pitchFamily="18" charset="0"/>
              </a:rPr>
              <a:t> to PSAT source apportionment.  </a:t>
            </a:r>
          </a:p>
          <a:p>
            <a:r>
              <a:rPr lang="en-US" dirty="0">
                <a:latin typeface="Georgia" panose="02040502050405020303" pitchFamily="18" charset="0"/>
              </a:rPr>
              <a:t>Glacier NP was an exception in 2011. </a:t>
            </a:r>
          </a:p>
        </p:txBody>
      </p:sp>
      <p:sp>
        <p:nvSpPr>
          <p:cNvPr id="3" name="Slide Number Placeholder 2"/>
          <p:cNvSpPr>
            <a:spLocks noGrp="1"/>
          </p:cNvSpPr>
          <p:nvPr>
            <p:ph type="sldNum" sz="quarter" idx="12"/>
          </p:nvPr>
        </p:nvSpPr>
        <p:spPr/>
        <p:txBody>
          <a:bodyPr/>
          <a:lstStyle/>
          <a:p>
            <a:fld id="{8D4D1E83-8785-4C20-914D-1D029ED13A4C}" type="slidenum">
              <a:rPr lang="en-US" smtClean="0"/>
              <a:t>22</a:t>
            </a:fld>
            <a:endParaRPr lang="en-US"/>
          </a:p>
        </p:txBody>
      </p:sp>
      <p:sp>
        <p:nvSpPr>
          <p:cNvPr id="6" name="TextBox 5"/>
          <p:cNvSpPr txBox="1"/>
          <p:nvPr/>
        </p:nvSpPr>
        <p:spPr>
          <a:xfrm>
            <a:off x="4765468" y="3189312"/>
            <a:ext cx="1376051" cy="200055"/>
          </a:xfrm>
          <a:prstGeom prst="rect">
            <a:avLst/>
          </a:prstGeom>
          <a:solidFill>
            <a:schemeClr val="bg1"/>
          </a:solidFill>
        </p:spPr>
        <p:txBody>
          <a:bodyPr wrap="square" rtlCol="0">
            <a:spAutoFit/>
          </a:bodyPr>
          <a:lstStyle/>
          <a:p>
            <a:r>
              <a:rPr lang="en-US" sz="700" dirty="0">
                <a:latin typeface="Century Gothic" panose="020B0502020202020204" pitchFamily="34" charset="0"/>
                <a:cs typeface="Calibri" panose="020F0502020204030204" pitchFamily="34" charset="0"/>
              </a:rPr>
              <a:t>OM Episodic Natural</a:t>
            </a:r>
          </a:p>
        </p:txBody>
      </p:sp>
    </p:spTree>
    <p:extLst>
      <p:ext uri="{BB962C8B-B14F-4D97-AF65-F5344CB8AC3E}">
        <p14:creationId xmlns:p14="http://schemas.microsoft.com/office/powerpoint/2010/main" val="2315990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473603" y="1047724"/>
            <a:ext cx="5419725" cy="3306445"/>
          </a:xfrm>
          <a:prstGeom prst="rect">
            <a:avLst/>
          </a:prstGeom>
          <a:noFill/>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173538" y="1045435"/>
            <a:ext cx="5410200" cy="3311525"/>
          </a:xfrm>
          <a:prstGeom prst="rect">
            <a:avLst/>
          </a:prstGeom>
          <a:noFill/>
          <a:ln>
            <a:noFill/>
          </a:ln>
        </p:spPr>
      </p:pic>
      <p:sp>
        <p:nvSpPr>
          <p:cNvPr id="5" name="Oval 4"/>
          <p:cNvSpPr/>
          <p:nvPr/>
        </p:nvSpPr>
        <p:spPr>
          <a:xfrm>
            <a:off x="3002844" y="1354667"/>
            <a:ext cx="361245" cy="22577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409288" y="2232376"/>
            <a:ext cx="361245" cy="22577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83465" y="4518382"/>
            <a:ext cx="361245" cy="22577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81033" y="4449657"/>
            <a:ext cx="5185009" cy="369332"/>
          </a:xfrm>
          <a:prstGeom prst="rect">
            <a:avLst/>
          </a:prstGeom>
          <a:noFill/>
        </p:spPr>
        <p:txBody>
          <a:bodyPr wrap="non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IMPROVE</a:t>
            </a:r>
            <a:r>
              <a:rPr lang="en-US" dirty="0"/>
              <a:t> monitor location at Glacier National Park </a:t>
            </a:r>
          </a:p>
        </p:txBody>
      </p:sp>
      <p:sp>
        <p:nvSpPr>
          <p:cNvPr id="9" name="TextBox 8"/>
          <p:cNvSpPr txBox="1"/>
          <p:nvPr/>
        </p:nvSpPr>
        <p:spPr>
          <a:xfrm>
            <a:off x="495225" y="4926961"/>
            <a:ext cx="5420681" cy="830997"/>
          </a:xfrm>
          <a:prstGeom prst="rect">
            <a:avLst/>
          </a:prstGeom>
          <a:noFill/>
        </p:spPr>
        <p:txBody>
          <a:bodyPr wrap="square" rtlCol="0">
            <a:spAutoFit/>
          </a:bodyPr>
          <a:lstStyle/>
          <a:p>
            <a:pPr marL="342900" indent="-342900">
              <a:buFontTx/>
              <a:buAutoNum type="alphaLcParenR"/>
            </a:pPr>
            <a:r>
              <a:rPr lang="en-US" sz="1600" dirty="0">
                <a:latin typeface="Georgia" panose="02040502050405020303" pitchFamily="18" charset="0"/>
              </a:rPr>
              <a:t>Wildfires (red circles) and agricultural fires </a:t>
            </a:r>
            <a:br>
              <a:rPr lang="en-US" sz="1600" dirty="0">
                <a:latin typeface="Georgia" panose="02040502050405020303" pitchFamily="18" charset="0"/>
              </a:rPr>
            </a:br>
            <a:r>
              <a:rPr lang="en-US" sz="1600" dirty="0">
                <a:latin typeface="Georgia" panose="02040502050405020303" pitchFamily="18" charset="0"/>
              </a:rPr>
              <a:t>(blue circles) near Glacier NP from 9/9 to 9/15/2011 </a:t>
            </a:r>
          </a:p>
          <a:p>
            <a:r>
              <a:rPr lang="en-US" sz="1600" dirty="0">
                <a:latin typeface="Georgia" panose="02040502050405020303" pitchFamily="18" charset="0"/>
              </a:rPr>
              <a:t>      </a:t>
            </a:r>
          </a:p>
        </p:txBody>
      </p:sp>
      <p:sp>
        <p:nvSpPr>
          <p:cNvPr id="10" name="TextBox 9"/>
          <p:cNvSpPr txBox="1"/>
          <p:nvPr/>
        </p:nvSpPr>
        <p:spPr>
          <a:xfrm>
            <a:off x="6232951" y="4911686"/>
            <a:ext cx="5312673" cy="1077218"/>
          </a:xfrm>
          <a:prstGeom prst="rect">
            <a:avLst/>
          </a:prstGeom>
          <a:noFill/>
        </p:spPr>
        <p:txBody>
          <a:bodyPr wrap="none" rtlCol="0">
            <a:spAutoFit/>
          </a:bodyPr>
          <a:lstStyle/>
          <a:p>
            <a:r>
              <a:rPr lang="en-US" sz="1600" dirty="0">
                <a:latin typeface="Georgia" panose="02040502050405020303" pitchFamily="18" charset="0"/>
              </a:rPr>
              <a:t>b) Prescribed fires (green circles), wildfires (red circles), </a:t>
            </a:r>
          </a:p>
          <a:p>
            <a:r>
              <a:rPr lang="en-US" sz="1600" dirty="0">
                <a:latin typeface="Georgia" panose="02040502050405020303" pitchFamily="18" charset="0"/>
              </a:rPr>
              <a:t>     and agricultural fires (blue circles) near Glacier NP </a:t>
            </a:r>
          </a:p>
          <a:p>
            <a:r>
              <a:rPr lang="en-US" sz="1600" dirty="0">
                <a:latin typeface="Georgia" panose="02040502050405020303" pitchFamily="18" charset="0"/>
              </a:rPr>
              <a:t>     from 10/31 to 11/2/2011 </a:t>
            </a:r>
          </a:p>
          <a:p>
            <a:r>
              <a:rPr lang="en-US" sz="1600" dirty="0">
                <a:latin typeface="Georgia" panose="02040502050405020303" pitchFamily="18" charset="0"/>
              </a:rPr>
              <a:t>    </a:t>
            </a:r>
          </a:p>
        </p:txBody>
      </p:sp>
      <p:sp>
        <p:nvSpPr>
          <p:cNvPr id="3" name="Slide Number Placeholder 2"/>
          <p:cNvSpPr>
            <a:spLocks noGrp="1"/>
          </p:cNvSpPr>
          <p:nvPr>
            <p:ph type="sldNum" sz="quarter" idx="12"/>
          </p:nvPr>
        </p:nvSpPr>
        <p:spPr/>
        <p:txBody>
          <a:bodyPr/>
          <a:lstStyle/>
          <a:p>
            <a:fld id="{8D4D1E83-8785-4C20-914D-1D029ED13A4C}" type="slidenum">
              <a:rPr lang="en-US" smtClean="0"/>
              <a:t>23</a:t>
            </a:fld>
            <a:endParaRPr lang="en-US"/>
          </a:p>
        </p:txBody>
      </p:sp>
      <p:sp>
        <p:nvSpPr>
          <p:cNvPr id="11" name="TextBox 10"/>
          <p:cNvSpPr txBox="1"/>
          <p:nvPr/>
        </p:nvSpPr>
        <p:spPr>
          <a:xfrm>
            <a:off x="530778" y="409331"/>
            <a:ext cx="11603241" cy="400110"/>
          </a:xfrm>
          <a:prstGeom prst="rect">
            <a:avLst/>
          </a:prstGeom>
          <a:noFill/>
        </p:spPr>
        <p:txBody>
          <a:bodyPr wrap="non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Fire activity data confirm fire events on days exceeding EPA’s episodic carbon threshold</a:t>
            </a:r>
          </a:p>
        </p:txBody>
      </p:sp>
      <p:sp>
        <p:nvSpPr>
          <p:cNvPr id="12" name="Rectangle 11"/>
          <p:cNvSpPr/>
          <p:nvPr/>
        </p:nvSpPr>
        <p:spPr>
          <a:xfrm>
            <a:off x="1100245" y="6169580"/>
            <a:ext cx="2015552" cy="369332"/>
          </a:xfrm>
          <a:prstGeom prst="rect">
            <a:avLst/>
          </a:prstGeom>
        </p:spPr>
        <p:txBody>
          <a:bodyPr wrap="none">
            <a:spAutoFit/>
          </a:bodyPr>
          <a:lstStyle/>
          <a:p>
            <a:r>
              <a:rPr lang="en-US" dirty="0"/>
              <a:t>www.wraptools.org</a:t>
            </a:r>
          </a:p>
        </p:txBody>
      </p:sp>
      <p:pic>
        <p:nvPicPr>
          <p:cNvPr id="2050" name="Picture 2" descr="WRAP Tool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582" y="6113414"/>
            <a:ext cx="481663" cy="48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56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4135" y="1443788"/>
            <a:ext cx="6285442" cy="3960420"/>
          </a:xfrm>
          <a:prstGeom prst="rect">
            <a:avLst/>
          </a:prstGeom>
        </p:spPr>
      </p:pic>
      <p:sp>
        <p:nvSpPr>
          <p:cNvPr id="3" name="TextBox 2"/>
          <p:cNvSpPr txBox="1"/>
          <p:nvPr/>
        </p:nvSpPr>
        <p:spPr>
          <a:xfrm flipH="1">
            <a:off x="646057" y="1356048"/>
            <a:ext cx="4744411" cy="335476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1600" dirty="0">
                <a:latin typeface="Georgia" panose="02040502050405020303" pitchFamily="18" charset="0"/>
              </a:rPr>
              <a:t>Glacier NP is an example where higher episodic carbon threshold and extended fire season suggest EPA method may have underestimated fire smoke impacts.  </a:t>
            </a:r>
          </a:p>
          <a:p>
            <a:pPr marL="285750" indent="-285750">
              <a:spcAft>
                <a:spcPts val="1200"/>
              </a:spcAft>
              <a:buFont typeface="Arial" panose="020B0604020202020204" pitchFamily="34" charset="0"/>
              <a:buChar char="•"/>
            </a:pPr>
            <a:r>
              <a:rPr lang="en-US" sz="1600" dirty="0">
                <a:latin typeface="Georgia" panose="02040502050405020303" pitchFamily="18" charset="0"/>
              </a:rPr>
              <a:t>EPA episodic threshold uses year with minimum 95% for carbon or dust for years 2000-2014.  </a:t>
            </a:r>
          </a:p>
          <a:p>
            <a:pPr marL="285750" indent="-285750">
              <a:spcAft>
                <a:spcPts val="1200"/>
              </a:spcAft>
              <a:buFont typeface="Arial" panose="020B0604020202020204" pitchFamily="34" charset="0"/>
              <a:buChar char="•"/>
            </a:pPr>
            <a:r>
              <a:rPr lang="en-US" sz="1600" dirty="0">
                <a:latin typeface="Georgia" panose="02040502050405020303" pitchFamily="18" charset="0"/>
              </a:rPr>
              <a:t>At sites with extensive fire activity every year, state might consider whether using lower threshold than 95% would better capture fire activity.  PSAT results are currently available only for 2011. </a:t>
            </a:r>
          </a:p>
        </p:txBody>
      </p:sp>
      <p:sp>
        <p:nvSpPr>
          <p:cNvPr id="4" name="TextBox 3"/>
          <p:cNvSpPr txBox="1"/>
          <p:nvPr/>
        </p:nvSpPr>
        <p:spPr>
          <a:xfrm>
            <a:off x="7633731" y="5867268"/>
            <a:ext cx="4459298" cy="461665"/>
          </a:xfrm>
          <a:prstGeom prst="rect">
            <a:avLst/>
          </a:prstGeom>
          <a:noFill/>
        </p:spPr>
        <p:txBody>
          <a:bodyPr wrap="non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Map from 2016 EPA draft Technical Support Document </a:t>
            </a:r>
            <a:br>
              <a:rPr lang="en-US" sz="1200" dirty="0">
                <a:latin typeface="Verdana" panose="020B0604030504040204" pitchFamily="34" charset="0"/>
                <a:ea typeface="Verdana" panose="020B0604030504040204" pitchFamily="34" charset="0"/>
                <a:cs typeface="Verdana" panose="020B0604030504040204" pitchFamily="34" charset="0"/>
              </a:rPr>
            </a:br>
            <a:r>
              <a:rPr lang="en-US" sz="1200" dirty="0">
                <a:latin typeface="Verdana" panose="020B0604030504040204" pitchFamily="34" charset="0"/>
                <a:ea typeface="Verdana" panose="020B0604030504040204" pitchFamily="34" charset="0"/>
                <a:cs typeface="Verdana" panose="020B0604030504040204" pitchFamily="34" charset="0"/>
              </a:rPr>
              <a:t>for Revised Visibility Tracking Metric </a:t>
            </a:r>
          </a:p>
        </p:txBody>
      </p:sp>
      <p:sp>
        <p:nvSpPr>
          <p:cNvPr id="5" name="Slide Number Placeholder 4"/>
          <p:cNvSpPr>
            <a:spLocks noGrp="1"/>
          </p:cNvSpPr>
          <p:nvPr>
            <p:ph type="sldNum" sz="quarter" idx="12"/>
          </p:nvPr>
        </p:nvSpPr>
        <p:spPr/>
        <p:txBody>
          <a:bodyPr/>
          <a:lstStyle/>
          <a:p>
            <a:fld id="{8D4D1E83-8785-4C20-914D-1D029ED13A4C}" type="slidenum">
              <a:rPr lang="en-US" smtClean="0"/>
              <a:t>24</a:t>
            </a:fld>
            <a:endParaRPr lang="en-US"/>
          </a:p>
        </p:txBody>
      </p:sp>
      <p:sp>
        <p:nvSpPr>
          <p:cNvPr id="6" name="Rectangle 5"/>
          <p:cNvSpPr/>
          <p:nvPr/>
        </p:nvSpPr>
        <p:spPr>
          <a:xfrm>
            <a:off x="1089061" y="580618"/>
            <a:ext cx="10264739" cy="400110"/>
          </a:xfrm>
          <a:prstGeom prst="rect">
            <a:avLst/>
          </a:prstGeom>
        </p:spPr>
        <p:txBody>
          <a:bodyPr wrap="square">
            <a:spAutoFit/>
          </a:bodyPr>
          <a:lstStyle/>
          <a:p>
            <a:pPr>
              <a:spcAft>
                <a:spcPts val="1200"/>
              </a:spcAft>
            </a:pPr>
            <a:r>
              <a:rPr lang="en-US" sz="2000" dirty="0">
                <a:latin typeface="Verdana" panose="020B0604030504040204" pitchFamily="34" charset="0"/>
                <a:ea typeface="Verdana" panose="020B0604030504040204" pitchFamily="34" charset="0"/>
                <a:cs typeface="Verdana" panose="020B0604030504040204" pitchFamily="34" charset="0"/>
              </a:rPr>
              <a:t>EPA’s carbon threshold generally shows good performance compared to PSAT </a:t>
            </a:r>
          </a:p>
        </p:txBody>
      </p:sp>
    </p:spTree>
    <p:extLst>
      <p:ext uri="{BB962C8B-B14F-4D97-AF65-F5344CB8AC3E}">
        <p14:creationId xmlns:p14="http://schemas.microsoft.com/office/powerpoint/2010/main" val="4240515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09608" y="1020374"/>
            <a:ext cx="9486179" cy="5335976"/>
          </a:xfrm>
          <a:prstGeom prst="rect">
            <a:avLst/>
          </a:prstGeom>
        </p:spPr>
      </p:pic>
      <p:sp>
        <p:nvSpPr>
          <p:cNvPr id="4" name="Slide Number Placeholder 3"/>
          <p:cNvSpPr>
            <a:spLocks noGrp="1"/>
          </p:cNvSpPr>
          <p:nvPr>
            <p:ph type="sldNum" sz="quarter" idx="12"/>
          </p:nvPr>
        </p:nvSpPr>
        <p:spPr/>
        <p:txBody>
          <a:bodyPr/>
          <a:lstStyle/>
          <a:p>
            <a:fld id="{8D4D1E83-8785-4C20-914D-1D029ED13A4C}" type="slidenum">
              <a:rPr lang="en-US" smtClean="0"/>
              <a:t>25</a:t>
            </a:fld>
            <a:endParaRPr lang="en-US"/>
          </a:p>
        </p:txBody>
      </p:sp>
      <p:sp>
        <p:nvSpPr>
          <p:cNvPr id="9" name="TextBox 8"/>
          <p:cNvSpPr txBox="1"/>
          <p:nvPr/>
        </p:nvSpPr>
        <p:spPr>
          <a:xfrm>
            <a:off x="1109608" y="244904"/>
            <a:ext cx="7311617" cy="584775"/>
          </a:xfrm>
          <a:prstGeom prst="rect">
            <a:avLst/>
          </a:prstGeom>
          <a:noFill/>
        </p:spPr>
        <p:txBody>
          <a:bodyPr wrap="none" rtlCol="0">
            <a:spAutoFit/>
          </a:bodyPr>
          <a:lstStyle/>
          <a:p>
            <a:r>
              <a:rPr lang="en-US" sz="3200" dirty="0">
                <a:latin typeface="Verdana" panose="020B0604030504040204" pitchFamily="34" charset="0"/>
                <a:ea typeface="Verdana" panose="020B0604030504040204" pitchFamily="34" charset="0"/>
                <a:cs typeface="Verdana" panose="020B0604030504040204" pitchFamily="34" charset="0"/>
              </a:rPr>
              <a:t>What about other aerosol species?</a:t>
            </a:r>
          </a:p>
        </p:txBody>
      </p:sp>
      <p:sp>
        <p:nvSpPr>
          <p:cNvPr id="5" name="TextBox 4"/>
          <p:cNvSpPr txBox="1"/>
          <p:nvPr/>
        </p:nvSpPr>
        <p:spPr>
          <a:xfrm>
            <a:off x="821933" y="6311048"/>
            <a:ext cx="2470061" cy="338554"/>
          </a:xfrm>
          <a:prstGeom prst="rect">
            <a:avLst/>
          </a:prstGeom>
          <a:solidFill>
            <a:srgbClr val="669900"/>
          </a:solidFill>
        </p:spPr>
        <p:txBody>
          <a:bodyPr wrap="square" rtlCol="0">
            <a:spAutoFit/>
          </a:bodyPr>
          <a:lstStyle/>
          <a:p>
            <a:r>
              <a:rPr lang="en-US" sz="1600" b="1" dirty="0">
                <a:solidFill>
                  <a:schemeClr val="bg1"/>
                </a:solidFill>
                <a:effectLst>
                  <a:outerShdw blurRad="38100" dist="38100" dir="2700000" algn="tl">
                    <a:srgbClr val="000000">
                      <a:alpha val="43137"/>
                    </a:srgbClr>
                  </a:outerShdw>
                </a:effectLst>
              </a:rPr>
              <a:t>Mesa Verde National Park </a:t>
            </a:r>
          </a:p>
        </p:txBody>
      </p:sp>
    </p:spTree>
    <p:extLst>
      <p:ext uri="{BB962C8B-B14F-4D97-AF65-F5344CB8AC3E}">
        <p14:creationId xmlns:p14="http://schemas.microsoft.com/office/powerpoint/2010/main" val="591497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3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891" y="1927957"/>
            <a:ext cx="10792047" cy="4208663"/>
          </a:xfrm>
          <a:prstGeom prst="rect">
            <a:avLst/>
          </a:prstGeom>
          <a:noFill/>
          <a:extLst>
            <a:ext uri="{909E8E84-426E-40DD-AFC4-6F175D3DCCD1}">
              <a14:hiddenFill xmlns:a14="http://schemas.microsoft.com/office/drawing/2010/main">
                <a:solidFill>
                  <a:srgbClr val="FFFFFF"/>
                </a:solidFill>
              </a14:hiddenFill>
            </a:ext>
          </a:extLst>
        </p:spPr>
      </p:pic>
      <p:sp>
        <p:nvSpPr>
          <p:cNvPr id="2051" name="Rectangle 99"/>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101"/>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6" name="TextBox 105"/>
          <p:cNvSpPr txBox="1"/>
          <p:nvPr/>
        </p:nvSpPr>
        <p:spPr>
          <a:xfrm>
            <a:off x="8904385" y="6306349"/>
            <a:ext cx="1876556" cy="400110"/>
          </a:xfrm>
          <a:prstGeom prst="rect">
            <a:avLst/>
          </a:prstGeom>
          <a:noFill/>
        </p:spPr>
        <p:txBody>
          <a:bodyPr wrap="square" rtlCol="0">
            <a:spAutoFit/>
          </a:bodyPr>
          <a:lstStyle/>
          <a:p>
            <a:r>
              <a:rPr lang="en-US" sz="2000" b="1" dirty="0">
                <a:solidFill>
                  <a:srgbClr val="FF0000"/>
                </a:solidFill>
              </a:rPr>
              <a:t>Most Impaired</a:t>
            </a:r>
          </a:p>
        </p:txBody>
      </p:sp>
      <p:sp>
        <p:nvSpPr>
          <p:cNvPr id="108" name="TextBox 107"/>
          <p:cNvSpPr txBox="1"/>
          <p:nvPr/>
        </p:nvSpPr>
        <p:spPr>
          <a:xfrm>
            <a:off x="5494927" y="6306137"/>
            <a:ext cx="1191986" cy="338554"/>
          </a:xfrm>
          <a:prstGeom prst="rect">
            <a:avLst/>
          </a:prstGeom>
          <a:noFill/>
        </p:spPr>
        <p:txBody>
          <a:bodyPr wrap="square" rtlCol="0">
            <a:spAutoFit/>
          </a:bodyPr>
          <a:lstStyle/>
          <a:p>
            <a:r>
              <a:rPr lang="en-US" sz="1600" b="1" dirty="0">
                <a:latin typeface="Verdana" panose="020B0604030504040204" pitchFamily="34" charset="0"/>
                <a:ea typeface="Verdana" panose="020B0604030504040204" pitchFamily="34" charset="0"/>
                <a:cs typeface="Verdana" panose="020B0604030504040204" pitchFamily="34" charset="0"/>
              </a:rPr>
              <a:t>Haziest</a:t>
            </a:r>
          </a:p>
        </p:txBody>
      </p:sp>
      <p:sp>
        <p:nvSpPr>
          <p:cNvPr id="2" name="Diamond 1"/>
          <p:cNvSpPr/>
          <p:nvPr/>
        </p:nvSpPr>
        <p:spPr>
          <a:xfrm>
            <a:off x="1557867" y="5328357"/>
            <a:ext cx="67733" cy="101601"/>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p:cNvSpPr/>
          <p:nvPr/>
        </p:nvSpPr>
        <p:spPr>
          <a:xfrm>
            <a:off x="2263422" y="5339644"/>
            <a:ext cx="67733" cy="101601"/>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p:cNvSpPr/>
          <p:nvPr/>
        </p:nvSpPr>
        <p:spPr>
          <a:xfrm>
            <a:off x="3447002" y="5350929"/>
            <a:ext cx="67733" cy="101601"/>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p:cNvSpPr/>
          <p:nvPr/>
        </p:nvSpPr>
        <p:spPr>
          <a:xfrm>
            <a:off x="4152901" y="5339639"/>
            <a:ext cx="67733" cy="101601"/>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p:cNvSpPr/>
          <p:nvPr/>
        </p:nvSpPr>
        <p:spPr>
          <a:xfrm>
            <a:off x="6619180" y="5339641"/>
            <a:ext cx="67733" cy="101601"/>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p:cNvSpPr/>
          <p:nvPr/>
        </p:nvSpPr>
        <p:spPr>
          <a:xfrm>
            <a:off x="7800623" y="5322709"/>
            <a:ext cx="67733" cy="101601"/>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p:cNvSpPr/>
          <p:nvPr/>
        </p:nvSpPr>
        <p:spPr>
          <a:xfrm>
            <a:off x="10244667" y="5328353"/>
            <a:ext cx="67733" cy="101601"/>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D4D1E83-8785-4C20-914D-1D029ED13A4C}" type="slidenum">
              <a:rPr lang="en-US" smtClean="0">
                <a:ea typeface="Verdana" panose="020B0604030504040204" pitchFamily="34" charset="0"/>
                <a:cs typeface="Verdana" panose="020B0604030504040204" pitchFamily="34" charset="0"/>
              </a:rPr>
              <a:t>26</a:t>
            </a:fld>
            <a:endParaRPr lang="en-US" dirty="0">
              <a:ea typeface="Verdana" panose="020B0604030504040204" pitchFamily="34" charset="0"/>
              <a:cs typeface="Verdana" panose="020B0604030504040204" pitchFamily="34" charset="0"/>
            </a:endParaRPr>
          </a:p>
        </p:txBody>
      </p:sp>
      <p:grpSp>
        <p:nvGrpSpPr>
          <p:cNvPr id="18" name="Group 17"/>
          <p:cNvGrpSpPr/>
          <p:nvPr/>
        </p:nvGrpSpPr>
        <p:grpSpPr>
          <a:xfrm>
            <a:off x="1760706" y="5582478"/>
            <a:ext cx="8733370" cy="271597"/>
            <a:chOff x="0" y="1495"/>
            <a:chExt cx="5926610" cy="218575"/>
          </a:xfrm>
        </p:grpSpPr>
        <p:sp>
          <p:nvSpPr>
            <p:cNvPr id="19" name="Text Box 2"/>
            <p:cNvSpPr txBox="1">
              <a:spLocks noChangeArrowheads="1"/>
            </p:cNvSpPr>
            <p:nvPr/>
          </p:nvSpPr>
          <p:spPr bwMode="auto">
            <a:xfrm>
              <a:off x="51407" y="1495"/>
              <a:ext cx="5875203" cy="2185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Amm</a:t>
              </a:r>
              <a:r>
                <a:rPr lang="en-US" sz="1100" dirty="0">
                  <a:effectLst/>
                  <a:latin typeface="Calibri" panose="020F0502020204030204" pitchFamily="34" charset="0"/>
                  <a:ea typeface="Calibri" panose="020F0502020204030204" pitchFamily="34" charset="0"/>
                  <a:cs typeface="Times New Roman" panose="02020603050405020304" pitchFamily="18" charset="0"/>
                </a:rPr>
                <a:t> Sulfate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Amm</a:t>
              </a:r>
              <a:r>
                <a:rPr lang="en-US" sz="1100" dirty="0">
                  <a:effectLst/>
                  <a:latin typeface="Calibri" panose="020F0502020204030204" pitchFamily="34" charset="0"/>
                  <a:ea typeface="Calibri" panose="020F0502020204030204" pitchFamily="34" charset="0"/>
                  <a:cs typeface="Times New Roman" panose="02020603050405020304" pitchFamily="18" charset="0"/>
                </a:rPr>
                <a:t> Nitrate                 Organic Mass                  Elem Carbon               Fine Soil              Coarse Mass</a:t>
              </a: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Sea Salt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0" y="95250"/>
              <a:ext cx="102813" cy="7366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Rectangle 20"/>
            <p:cNvSpPr/>
            <p:nvPr/>
          </p:nvSpPr>
          <p:spPr>
            <a:xfrm>
              <a:off x="828675" y="85725"/>
              <a:ext cx="102813" cy="736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Rectangle 21"/>
            <p:cNvSpPr/>
            <p:nvPr/>
          </p:nvSpPr>
          <p:spPr>
            <a:xfrm>
              <a:off x="1657350" y="85725"/>
              <a:ext cx="102813" cy="7366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Rectangle 22"/>
            <p:cNvSpPr/>
            <p:nvPr/>
          </p:nvSpPr>
          <p:spPr>
            <a:xfrm>
              <a:off x="2562225" y="85725"/>
              <a:ext cx="102813" cy="736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Rectangle 23"/>
            <p:cNvSpPr/>
            <p:nvPr/>
          </p:nvSpPr>
          <p:spPr>
            <a:xfrm>
              <a:off x="3971925" y="85725"/>
              <a:ext cx="102813" cy="7366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Rectangle 24"/>
            <p:cNvSpPr/>
            <p:nvPr/>
          </p:nvSpPr>
          <p:spPr>
            <a:xfrm>
              <a:off x="3362325" y="85725"/>
              <a:ext cx="102813" cy="73660"/>
            </a:xfrm>
            <a:prstGeom prst="rect">
              <a:avLst/>
            </a:prstGeom>
            <a:solidFill>
              <a:schemeClr val="accent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Rectangle 25"/>
            <p:cNvSpPr/>
            <p:nvPr/>
          </p:nvSpPr>
          <p:spPr>
            <a:xfrm>
              <a:off x="4829175" y="85725"/>
              <a:ext cx="102235" cy="7366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4" name="Rectangle 3"/>
          <p:cNvSpPr/>
          <p:nvPr/>
        </p:nvSpPr>
        <p:spPr>
          <a:xfrm>
            <a:off x="2263422" y="5875181"/>
            <a:ext cx="6442833" cy="129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ight Arrow 106"/>
          <p:cNvSpPr/>
          <p:nvPr/>
        </p:nvSpPr>
        <p:spPr>
          <a:xfrm rot="16200000">
            <a:off x="5772975" y="5951411"/>
            <a:ext cx="457406" cy="35247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ight Arrow 104"/>
          <p:cNvSpPr/>
          <p:nvPr/>
        </p:nvSpPr>
        <p:spPr>
          <a:xfrm rot="16200000">
            <a:off x="9581224" y="5779452"/>
            <a:ext cx="522878" cy="4496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p:cNvSpPr/>
          <p:nvPr/>
        </p:nvSpPr>
        <p:spPr>
          <a:xfrm>
            <a:off x="7904547" y="2729377"/>
            <a:ext cx="67733" cy="101601"/>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996136" y="2622369"/>
            <a:ext cx="1083374" cy="307777"/>
          </a:xfrm>
          <a:prstGeom prst="rect">
            <a:avLst/>
          </a:prstGeom>
          <a:noFill/>
        </p:spPr>
        <p:txBody>
          <a:bodyPr wrap="none" rtlCol="0">
            <a:spAutoFit/>
          </a:bodyPr>
          <a:lstStyle/>
          <a:p>
            <a:r>
              <a:rPr lang="en-US" sz="1400" dirty="0"/>
              <a:t>Haziest days</a:t>
            </a:r>
          </a:p>
        </p:txBody>
      </p:sp>
      <p:sp>
        <p:nvSpPr>
          <p:cNvPr id="7" name="Oval 6"/>
          <p:cNvSpPr/>
          <p:nvPr/>
        </p:nvSpPr>
        <p:spPr>
          <a:xfrm>
            <a:off x="7923640" y="2939874"/>
            <a:ext cx="64008" cy="64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8012344" y="2823409"/>
            <a:ext cx="1662891" cy="307777"/>
          </a:xfrm>
          <a:prstGeom prst="rect">
            <a:avLst/>
          </a:prstGeom>
          <a:noFill/>
        </p:spPr>
        <p:txBody>
          <a:bodyPr wrap="none" rtlCol="0">
            <a:spAutoFit/>
          </a:bodyPr>
          <a:lstStyle/>
          <a:p>
            <a:r>
              <a:rPr lang="en-US" sz="1400" dirty="0"/>
              <a:t>Most impaired days </a:t>
            </a:r>
          </a:p>
        </p:txBody>
      </p:sp>
      <p:sp>
        <p:nvSpPr>
          <p:cNvPr id="33" name="TextBox 32"/>
          <p:cNvSpPr txBox="1"/>
          <p:nvPr/>
        </p:nvSpPr>
        <p:spPr>
          <a:xfrm>
            <a:off x="674707" y="457200"/>
            <a:ext cx="10899231" cy="1231106"/>
          </a:xfrm>
          <a:prstGeom prst="rect">
            <a:avLst/>
          </a:prstGeom>
          <a:noFill/>
        </p:spPr>
        <p:txBody>
          <a:bodyPr wrap="square" rtlCol="0">
            <a:spAutoFit/>
          </a:bodyPr>
          <a:lstStyle/>
          <a:p>
            <a:r>
              <a:rPr lang="en-US" sz="2200" dirty="0">
                <a:latin typeface="Verdana" panose="020B0604030504040204" pitchFamily="34" charset="0"/>
                <a:ea typeface="Verdana" panose="020B0604030504040204" pitchFamily="34" charset="0"/>
                <a:cs typeface="Verdana" panose="020B0604030504040204" pitchFamily="34" charset="0"/>
              </a:rPr>
              <a:t>Mesa Verde NP, 2011:</a:t>
            </a:r>
            <a:r>
              <a:rPr lang="en-US" sz="2200" dirty="0"/>
              <a:t> </a:t>
            </a:r>
            <a:r>
              <a:rPr lang="en-US" sz="2400" dirty="0"/>
              <a:t/>
            </a:r>
            <a:br>
              <a:rPr lang="en-US" sz="2400" dirty="0"/>
            </a:br>
            <a:r>
              <a:rPr lang="en-US" sz="2400" dirty="0"/>
              <a:t>	</a:t>
            </a:r>
            <a:r>
              <a:rPr lang="en-US" b="1" dirty="0">
                <a:latin typeface="Georgia" panose="02040502050405020303" pitchFamily="18" charset="0"/>
              </a:rPr>
              <a:t>haziest days </a:t>
            </a:r>
            <a:r>
              <a:rPr lang="en-US" dirty="0">
                <a:latin typeface="Georgia" panose="02040502050405020303" pitchFamily="18" charset="0"/>
              </a:rPr>
              <a:t>are dominated by carbon &amp; dust.</a:t>
            </a:r>
          </a:p>
          <a:p>
            <a:pPr>
              <a:spcBef>
                <a:spcPts val="1200"/>
              </a:spcBef>
            </a:pPr>
            <a:r>
              <a:rPr lang="en-US" dirty="0">
                <a:latin typeface="Georgia" panose="02040502050405020303" pitchFamily="18" charset="0"/>
              </a:rPr>
              <a:t>       </a:t>
            </a:r>
            <a:endParaRPr lang="en-US" dirty="0"/>
          </a:p>
        </p:txBody>
      </p:sp>
    </p:spTree>
    <p:extLst>
      <p:ext uri="{BB962C8B-B14F-4D97-AF65-F5344CB8AC3E}">
        <p14:creationId xmlns:p14="http://schemas.microsoft.com/office/powerpoint/2010/main" val="1559090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723" y="1216300"/>
            <a:ext cx="8694698" cy="4756832"/>
          </a:xfrm>
          <a:prstGeom prst="rect">
            <a:avLst/>
          </a:prstGeom>
        </p:spPr>
      </p:pic>
      <p:grpSp>
        <p:nvGrpSpPr>
          <p:cNvPr id="18" name="Group 17"/>
          <p:cNvGrpSpPr/>
          <p:nvPr/>
        </p:nvGrpSpPr>
        <p:grpSpPr>
          <a:xfrm>
            <a:off x="2357611" y="5574535"/>
            <a:ext cx="6654188" cy="338877"/>
            <a:chOff x="2357611" y="5574535"/>
            <a:chExt cx="6654188" cy="338877"/>
          </a:xfrm>
        </p:grpSpPr>
        <p:sp>
          <p:nvSpPr>
            <p:cNvPr id="8" name="Text Box 2"/>
            <p:cNvSpPr txBox="1">
              <a:spLocks noChangeArrowheads="1"/>
            </p:cNvSpPr>
            <p:nvPr/>
          </p:nvSpPr>
          <p:spPr bwMode="auto">
            <a:xfrm>
              <a:off x="2402423" y="5574535"/>
              <a:ext cx="6609376" cy="33887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Amm</a:t>
              </a:r>
              <a:r>
                <a:rPr lang="en-US" sz="1050" dirty="0">
                  <a:effectLst/>
                  <a:latin typeface="Calibri" panose="020F0502020204030204" pitchFamily="34" charset="0"/>
                  <a:ea typeface="Calibri" panose="020F0502020204030204" pitchFamily="34" charset="0"/>
                  <a:cs typeface="Times New Roman" panose="02020603050405020304" pitchFamily="18" charset="0"/>
                </a:rPr>
                <a:t> Sulfate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Amm</a:t>
              </a:r>
              <a:r>
                <a:rPr lang="en-US" sz="1050" dirty="0">
                  <a:effectLst/>
                  <a:latin typeface="Calibri" panose="020F0502020204030204" pitchFamily="34" charset="0"/>
                  <a:ea typeface="Calibri" panose="020F0502020204030204" pitchFamily="34" charset="0"/>
                  <a:cs typeface="Times New Roman" panose="02020603050405020304" pitchFamily="18" charset="0"/>
                </a:rPr>
                <a:t> Nitrate        Organic Mass           Elem Carbon        Fine Soil         Coarse Mass</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50" dirty="0">
                  <a:effectLst/>
                  <a:latin typeface="Calibri" panose="020F0502020204030204" pitchFamily="34" charset="0"/>
                  <a:ea typeface="Calibri" panose="020F0502020204030204" pitchFamily="34" charset="0"/>
                  <a:cs typeface="Times New Roman" panose="02020603050405020304" pitchFamily="18" charset="0"/>
                </a:rPr>
                <a:t>Sea Salt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357611" y="5677495"/>
              <a:ext cx="120926" cy="14778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p:nvPr/>
          </p:nvSpPr>
          <p:spPr>
            <a:xfrm>
              <a:off x="3332280" y="5658386"/>
              <a:ext cx="120926" cy="14778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p:cNvSpPr/>
            <p:nvPr/>
          </p:nvSpPr>
          <p:spPr>
            <a:xfrm>
              <a:off x="4252591" y="5647368"/>
              <a:ext cx="120926" cy="14778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p:cNvSpPr/>
            <p:nvPr/>
          </p:nvSpPr>
          <p:spPr>
            <a:xfrm>
              <a:off x="5338190" y="5647368"/>
              <a:ext cx="120926" cy="1477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p:cNvSpPr/>
            <p:nvPr/>
          </p:nvSpPr>
          <p:spPr>
            <a:xfrm>
              <a:off x="6985233" y="5636352"/>
              <a:ext cx="120926" cy="147781"/>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3"/>
            <p:cNvSpPr/>
            <p:nvPr/>
          </p:nvSpPr>
          <p:spPr>
            <a:xfrm>
              <a:off x="6268232" y="5658386"/>
              <a:ext cx="120926" cy="147781"/>
            </a:xfrm>
            <a:prstGeom prst="rect">
              <a:avLst/>
            </a:prstGeom>
            <a:solidFill>
              <a:schemeClr val="accent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p:cNvSpPr/>
            <p:nvPr/>
          </p:nvSpPr>
          <p:spPr>
            <a:xfrm>
              <a:off x="7960456" y="5647368"/>
              <a:ext cx="120246" cy="147781"/>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7" name="Rectangle 16"/>
          <p:cNvSpPr/>
          <p:nvPr/>
        </p:nvSpPr>
        <p:spPr>
          <a:xfrm>
            <a:off x="9694844" y="4814371"/>
            <a:ext cx="103752" cy="2974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6200000">
            <a:off x="9193682" y="5653512"/>
            <a:ext cx="457406" cy="35247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826392" y="6125517"/>
            <a:ext cx="1191986" cy="338554"/>
          </a:xfrm>
          <a:prstGeom prst="rect">
            <a:avLst/>
          </a:prstGeom>
          <a:noFill/>
        </p:spPr>
        <p:txBody>
          <a:bodyPr wrap="square" rtlCol="0">
            <a:spAutoFit/>
          </a:bodyPr>
          <a:lstStyle/>
          <a:p>
            <a:r>
              <a:rPr lang="en-US" sz="1600" b="1" dirty="0">
                <a:latin typeface="Verdana" panose="020B0604030504040204" pitchFamily="34" charset="0"/>
                <a:ea typeface="Verdana" panose="020B0604030504040204" pitchFamily="34" charset="0"/>
                <a:cs typeface="Verdana" panose="020B0604030504040204" pitchFamily="34" charset="0"/>
              </a:rPr>
              <a:t>Haziest</a:t>
            </a:r>
          </a:p>
        </p:txBody>
      </p:sp>
      <p:sp>
        <p:nvSpPr>
          <p:cNvPr id="3" name="Slide Number Placeholder 2"/>
          <p:cNvSpPr>
            <a:spLocks noGrp="1"/>
          </p:cNvSpPr>
          <p:nvPr>
            <p:ph type="sldNum" sz="quarter" idx="12"/>
          </p:nvPr>
        </p:nvSpPr>
        <p:spPr/>
        <p:txBody>
          <a:bodyPr/>
          <a:lstStyle/>
          <a:p>
            <a:fld id="{8D4D1E83-8785-4C20-914D-1D029ED13A4C}" type="slidenum">
              <a:rPr lang="en-US" smtClean="0"/>
              <a:t>27</a:t>
            </a:fld>
            <a:endParaRPr lang="en-US" dirty="0"/>
          </a:p>
        </p:txBody>
      </p:sp>
      <p:sp>
        <p:nvSpPr>
          <p:cNvPr id="21" name="TextBox 20"/>
          <p:cNvSpPr txBox="1"/>
          <p:nvPr/>
        </p:nvSpPr>
        <p:spPr>
          <a:xfrm>
            <a:off x="1355270" y="1317035"/>
            <a:ext cx="8443325" cy="400110"/>
          </a:xfrm>
          <a:prstGeom prst="rect">
            <a:avLst/>
          </a:prstGeom>
          <a:solidFill>
            <a:schemeClr val="bg1"/>
          </a:solidFill>
        </p:spPr>
        <p:txBody>
          <a:bodyPr wrap="square" rtlCol="0">
            <a:spAutoFit/>
          </a:bodyPr>
          <a:lstStyle/>
          <a:p>
            <a:pPr algn="ctr"/>
            <a:r>
              <a:rPr lang="en-US" sz="2000" b="1" dirty="0"/>
              <a:t>IMPROVE by Haziest Day: </a:t>
            </a:r>
            <a:r>
              <a:rPr lang="en-US" sz="2000" dirty="0"/>
              <a:t>Mesa Verde NP, 2011</a:t>
            </a:r>
          </a:p>
        </p:txBody>
      </p:sp>
      <p:sp>
        <p:nvSpPr>
          <p:cNvPr id="22" name="TextBox 21"/>
          <p:cNvSpPr txBox="1"/>
          <p:nvPr/>
        </p:nvSpPr>
        <p:spPr>
          <a:xfrm>
            <a:off x="674707" y="348340"/>
            <a:ext cx="10899231" cy="800219"/>
          </a:xfrm>
          <a:prstGeom prst="rect">
            <a:avLst/>
          </a:prstGeom>
          <a:noFill/>
        </p:spPr>
        <p:txBody>
          <a:bodyPr wrap="square" rtlCol="0">
            <a:spAutoFit/>
          </a:bodyPr>
          <a:lstStyle/>
          <a:p>
            <a:r>
              <a:rPr lang="en-US" sz="2200" dirty="0">
                <a:latin typeface="Verdana" panose="020B0604030504040204" pitchFamily="34" charset="0"/>
                <a:ea typeface="Verdana" panose="020B0604030504040204" pitchFamily="34" charset="0"/>
                <a:cs typeface="Verdana" panose="020B0604030504040204" pitchFamily="34" charset="0"/>
              </a:rPr>
              <a:t>Mesa Verde NP, 2011:</a:t>
            </a:r>
            <a:r>
              <a:rPr lang="en-US" sz="2200" dirty="0"/>
              <a:t> </a:t>
            </a:r>
            <a:r>
              <a:rPr lang="en-US" sz="2400" dirty="0"/>
              <a:t/>
            </a:r>
            <a:br>
              <a:rPr lang="en-US" sz="2400" dirty="0"/>
            </a:br>
            <a:r>
              <a:rPr lang="en-US" sz="2400" dirty="0"/>
              <a:t>	</a:t>
            </a:r>
            <a:r>
              <a:rPr lang="en-US" b="1" dirty="0">
                <a:latin typeface="Georgia" panose="02040502050405020303" pitchFamily="18" charset="0"/>
              </a:rPr>
              <a:t>haziest days </a:t>
            </a:r>
            <a:r>
              <a:rPr lang="en-US" dirty="0">
                <a:latin typeface="Georgia" panose="02040502050405020303" pitchFamily="18" charset="0"/>
              </a:rPr>
              <a:t>are dominated by sulfate, carbon, or &amp; dust.</a:t>
            </a:r>
            <a:endParaRPr lang="en-US" dirty="0"/>
          </a:p>
        </p:txBody>
      </p:sp>
    </p:spTree>
    <p:extLst>
      <p:ext uri="{BB962C8B-B14F-4D97-AF65-F5344CB8AC3E}">
        <p14:creationId xmlns:p14="http://schemas.microsoft.com/office/powerpoint/2010/main" val="1727439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181" y="1301311"/>
            <a:ext cx="8861308" cy="4854940"/>
          </a:xfrm>
          <a:prstGeom prst="rect">
            <a:avLst/>
          </a:prstGeom>
        </p:spPr>
      </p:pic>
      <p:grpSp>
        <p:nvGrpSpPr>
          <p:cNvPr id="7" name="Group 6"/>
          <p:cNvGrpSpPr/>
          <p:nvPr/>
        </p:nvGrpSpPr>
        <p:grpSpPr>
          <a:xfrm>
            <a:off x="2232757" y="5717755"/>
            <a:ext cx="6679889" cy="330506"/>
            <a:chOff x="2357611" y="5574535"/>
            <a:chExt cx="6654188" cy="338877"/>
          </a:xfrm>
        </p:grpSpPr>
        <p:sp>
          <p:nvSpPr>
            <p:cNvPr id="8" name="Text Box 2"/>
            <p:cNvSpPr txBox="1">
              <a:spLocks noChangeArrowheads="1"/>
            </p:cNvSpPr>
            <p:nvPr/>
          </p:nvSpPr>
          <p:spPr bwMode="auto">
            <a:xfrm>
              <a:off x="2402423" y="5574535"/>
              <a:ext cx="6609376" cy="33887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Amm</a:t>
              </a:r>
              <a:r>
                <a:rPr lang="en-US" sz="1050" dirty="0">
                  <a:effectLst/>
                  <a:latin typeface="Calibri" panose="020F0502020204030204" pitchFamily="34" charset="0"/>
                  <a:ea typeface="Calibri" panose="020F0502020204030204" pitchFamily="34" charset="0"/>
                  <a:cs typeface="Times New Roman" panose="02020603050405020304" pitchFamily="18" charset="0"/>
                </a:rPr>
                <a:t> Sulfate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Amm</a:t>
              </a:r>
              <a:r>
                <a:rPr lang="en-US" sz="1050" dirty="0">
                  <a:effectLst/>
                  <a:latin typeface="Calibri" panose="020F0502020204030204" pitchFamily="34" charset="0"/>
                  <a:ea typeface="Calibri" panose="020F0502020204030204" pitchFamily="34" charset="0"/>
                  <a:cs typeface="Times New Roman" panose="02020603050405020304" pitchFamily="18" charset="0"/>
                </a:rPr>
                <a:t> Nitrate        Organic Mass           Elem Carbon        Fine Soil         Coarse Mass</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50" dirty="0">
                  <a:effectLst/>
                  <a:latin typeface="Calibri" panose="020F0502020204030204" pitchFamily="34" charset="0"/>
                  <a:ea typeface="Calibri" panose="020F0502020204030204" pitchFamily="34" charset="0"/>
                  <a:cs typeface="Times New Roman" panose="02020603050405020304" pitchFamily="18" charset="0"/>
                </a:rPr>
                <a:t>Sea Salt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357611" y="5677495"/>
              <a:ext cx="120926" cy="14778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p:nvPr/>
          </p:nvSpPr>
          <p:spPr>
            <a:xfrm>
              <a:off x="3332280" y="5658386"/>
              <a:ext cx="120926" cy="14778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p:cNvSpPr/>
            <p:nvPr/>
          </p:nvSpPr>
          <p:spPr>
            <a:xfrm>
              <a:off x="4252591" y="5647368"/>
              <a:ext cx="120926" cy="14778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p:cNvSpPr/>
            <p:nvPr/>
          </p:nvSpPr>
          <p:spPr>
            <a:xfrm>
              <a:off x="5338190" y="5647368"/>
              <a:ext cx="120926" cy="1477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p:cNvSpPr/>
            <p:nvPr/>
          </p:nvSpPr>
          <p:spPr>
            <a:xfrm>
              <a:off x="6985233" y="5636352"/>
              <a:ext cx="120926" cy="147781"/>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3"/>
            <p:cNvSpPr/>
            <p:nvPr/>
          </p:nvSpPr>
          <p:spPr>
            <a:xfrm>
              <a:off x="6268232" y="5658386"/>
              <a:ext cx="120926" cy="147781"/>
            </a:xfrm>
            <a:prstGeom prst="rect">
              <a:avLst/>
            </a:prstGeom>
            <a:solidFill>
              <a:schemeClr val="accent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p:cNvSpPr/>
            <p:nvPr/>
          </p:nvSpPr>
          <p:spPr>
            <a:xfrm>
              <a:off x="7960456" y="5647368"/>
              <a:ext cx="120246" cy="147781"/>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6" name="TextBox 15"/>
          <p:cNvSpPr txBox="1"/>
          <p:nvPr/>
        </p:nvSpPr>
        <p:spPr>
          <a:xfrm>
            <a:off x="8904385" y="6407950"/>
            <a:ext cx="1876556" cy="338554"/>
          </a:xfrm>
          <a:prstGeom prst="rect">
            <a:avLst/>
          </a:prstGeom>
          <a:noFill/>
        </p:spPr>
        <p:txBody>
          <a:bodyPr wrap="square" rtlCol="0">
            <a:spAutoFit/>
          </a:bodyPr>
          <a:lstStyle/>
          <a:p>
            <a:r>
              <a:rPr lang="en-US" sz="1600" b="1" dirty="0">
                <a:solidFill>
                  <a:srgbClr val="FF0000"/>
                </a:solidFill>
                <a:latin typeface="Verdana" panose="020B0604030504040204" pitchFamily="34" charset="0"/>
                <a:ea typeface="Verdana" panose="020B0604030504040204" pitchFamily="34" charset="0"/>
                <a:cs typeface="Verdana" panose="020B0604030504040204" pitchFamily="34" charset="0"/>
              </a:rPr>
              <a:t>Most Impaired</a:t>
            </a:r>
          </a:p>
        </p:txBody>
      </p:sp>
      <p:sp>
        <p:nvSpPr>
          <p:cNvPr id="17" name="Right Arrow 16"/>
          <p:cNvSpPr/>
          <p:nvPr/>
        </p:nvSpPr>
        <p:spPr>
          <a:xfrm rot="16200000">
            <a:off x="9356383" y="5836351"/>
            <a:ext cx="522878" cy="4496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684706" y="4968607"/>
            <a:ext cx="164374" cy="3525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8D4D1E83-8785-4C20-914D-1D029ED13A4C}" type="slidenum">
              <a:rPr lang="en-US" smtClean="0"/>
              <a:t>28</a:t>
            </a:fld>
            <a:endParaRPr lang="en-US" dirty="0"/>
          </a:p>
        </p:txBody>
      </p:sp>
      <p:sp>
        <p:nvSpPr>
          <p:cNvPr id="19" name="TextBox 18"/>
          <p:cNvSpPr txBox="1"/>
          <p:nvPr/>
        </p:nvSpPr>
        <p:spPr>
          <a:xfrm>
            <a:off x="1235529" y="1367060"/>
            <a:ext cx="8665028" cy="400110"/>
          </a:xfrm>
          <a:prstGeom prst="rect">
            <a:avLst/>
          </a:prstGeom>
          <a:solidFill>
            <a:schemeClr val="bg1"/>
          </a:solidFill>
        </p:spPr>
        <p:txBody>
          <a:bodyPr wrap="square" rtlCol="0">
            <a:spAutoFit/>
          </a:bodyPr>
          <a:lstStyle/>
          <a:p>
            <a:pPr algn="ctr"/>
            <a:r>
              <a:rPr lang="en-US" sz="2000" b="1" dirty="0"/>
              <a:t>IMPROVE by Impairment: </a:t>
            </a:r>
            <a:r>
              <a:rPr lang="en-US" sz="2000" dirty="0"/>
              <a:t>Mesa Verde NP, 2011</a:t>
            </a:r>
          </a:p>
        </p:txBody>
      </p:sp>
      <p:sp>
        <p:nvSpPr>
          <p:cNvPr id="20" name="TextBox 19"/>
          <p:cNvSpPr txBox="1"/>
          <p:nvPr/>
        </p:nvSpPr>
        <p:spPr>
          <a:xfrm>
            <a:off x="674707" y="353787"/>
            <a:ext cx="10956679" cy="800219"/>
          </a:xfrm>
          <a:prstGeom prst="rect">
            <a:avLst/>
          </a:prstGeom>
          <a:noFill/>
        </p:spPr>
        <p:txBody>
          <a:bodyPr wrap="square" rtlCol="0">
            <a:spAutoFit/>
          </a:bodyPr>
          <a:lstStyle/>
          <a:p>
            <a:r>
              <a:rPr lang="en-US" sz="2200" dirty="0">
                <a:latin typeface="Verdana" panose="020B0604030504040204" pitchFamily="34" charset="0"/>
                <a:ea typeface="Verdana" panose="020B0604030504040204" pitchFamily="34" charset="0"/>
                <a:cs typeface="Verdana" panose="020B0604030504040204" pitchFamily="34" charset="0"/>
              </a:rPr>
              <a:t>Mesa Verde NP, 2011:</a:t>
            </a:r>
            <a:r>
              <a:rPr lang="en-US" sz="2200" dirty="0"/>
              <a:t> </a:t>
            </a:r>
            <a:r>
              <a:rPr lang="en-US" sz="2400" dirty="0"/>
              <a:t/>
            </a:r>
            <a:br>
              <a:rPr lang="en-US" sz="2400" dirty="0"/>
            </a:br>
            <a:r>
              <a:rPr lang="en-US" sz="2400" dirty="0"/>
              <a:t>	</a:t>
            </a:r>
            <a:r>
              <a:rPr lang="en-US" b="1" dirty="0">
                <a:latin typeface="Georgia" panose="02040502050405020303" pitchFamily="18" charset="0"/>
              </a:rPr>
              <a:t>impaired days </a:t>
            </a:r>
            <a:r>
              <a:rPr lang="en-US" dirty="0">
                <a:latin typeface="Georgia" panose="02040502050405020303" pitchFamily="18" charset="0"/>
              </a:rPr>
              <a:t>dominated by sulfate. A </a:t>
            </a:r>
            <a:r>
              <a:rPr lang="en-US" i="1" dirty="0">
                <a:latin typeface="Georgia" panose="02040502050405020303" pitchFamily="18" charset="0"/>
              </a:rPr>
              <a:t>few</a:t>
            </a:r>
            <a:r>
              <a:rPr lang="en-US" dirty="0">
                <a:latin typeface="Georgia" panose="02040502050405020303" pitchFamily="18" charset="0"/>
              </a:rPr>
              <a:t> haziest days with high dust are also most impaired. </a:t>
            </a:r>
            <a:endParaRPr lang="en-US" dirty="0"/>
          </a:p>
        </p:txBody>
      </p:sp>
      <p:sp>
        <p:nvSpPr>
          <p:cNvPr id="3" name="TextBox 2"/>
          <p:cNvSpPr txBox="1"/>
          <p:nvPr/>
        </p:nvSpPr>
        <p:spPr>
          <a:xfrm>
            <a:off x="10252953" y="2509736"/>
            <a:ext cx="1741251" cy="1754326"/>
          </a:xfrm>
          <a:prstGeom prst="rect">
            <a:avLst/>
          </a:prstGeom>
          <a:noFill/>
        </p:spPr>
        <p:txBody>
          <a:bodyPr wrap="square" rtlCol="0">
            <a:spAutoFit/>
          </a:bodyPr>
          <a:lstStyle/>
          <a:p>
            <a:r>
              <a:rPr lang="en-US" dirty="0"/>
              <a:t>Most impaired </a:t>
            </a:r>
          </a:p>
          <a:p>
            <a:r>
              <a:rPr lang="en-US" dirty="0"/>
              <a:t>Days can still have a large fraction assigned as “natural”. </a:t>
            </a:r>
          </a:p>
        </p:txBody>
      </p:sp>
    </p:spTree>
    <p:extLst>
      <p:ext uri="{BB962C8B-B14F-4D97-AF65-F5344CB8AC3E}">
        <p14:creationId xmlns:p14="http://schemas.microsoft.com/office/powerpoint/2010/main" val="1080869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312" y="383822"/>
            <a:ext cx="7994332" cy="3058936"/>
          </a:xfrm>
          <a:prstGeom prst="rect">
            <a:avLst/>
          </a:prstGeom>
          <a:noFill/>
        </p:spPr>
      </p:pic>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582" y="3442757"/>
            <a:ext cx="7993062" cy="3274131"/>
          </a:xfrm>
          <a:prstGeom prst="rect">
            <a:avLst/>
          </a:prstGeom>
          <a:noFill/>
        </p:spPr>
      </p:pic>
      <p:sp>
        <p:nvSpPr>
          <p:cNvPr id="4" name="Text Box 1310"/>
          <p:cNvSpPr txBox="1"/>
          <p:nvPr/>
        </p:nvSpPr>
        <p:spPr>
          <a:xfrm>
            <a:off x="1099226" y="417689"/>
            <a:ext cx="6746552" cy="2895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600" b="1" dirty="0" err="1">
                <a:effectLst/>
                <a:latin typeface="Calibri" panose="020F0502020204030204" pitchFamily="34" charset="0"/>
                <a:ea typeface="Calibri" panose="020F0502020204030204" pitchFamily="34" charset="0"/>
                <a:cs typeface="Times New Roman" panose="02020603050405020304" pitchFamily="18" charset="0"/>
              </a:rPr>
              <a:t>CAMx</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PSAT Apportioned U.S. Anthropogenic Aerosol Extinction – Mesa Verde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1311"/>
          <p:cNvSpPr txBox="1"/>
          <p:nvPr/>
        </p:nvSpPr>
        <p:spPr>
          <a:xfrm>
            <a:off x="1448152" y="3510492"/>
            <a:ext cx="6557712" cy="2895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600" b="1" dirty="0" err="1">
                <a:effectLst/>
                <a:latin typeface="Calibri" panose="020F0502020204030204" pitchFamily="34" charset="0"/>
                <a:ea typeface="Calibri" panose="020F0502020204030204" pitchFamily="34" charset="0"/>
                <a:cs typeface="Times New Roman" panose="02020603050405020304" pitchFamily="18" charset="0"/>
              </a:rPr>
              <a:t>CAMx</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PSAT Apportioned U.S. Background Aerosol Extinction – Mesa Verde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p:cNvGrpSpPr/>
          <p:nvPr/>
        </p:nvGrpSpPr>
        <p:grpSpPr>
          <a:xfrm>
            <a:off x="1715170" y="3056324"/>
            <a:ext cx="5657215" cy="296475"/>
            <a:chOff x="-28575" y="38100"/>
            <a:chExt cx="5700395" cy="242570"/>
          </a:xfrm>
        </p:grpSpPr>
        <p:sp>
          <p:nvSpPr>
            <p:cNvPr id="7" name="Text Box 2"/>
            <p:cNvSpPr txBox="1">
              <a:spLocks noChangeArrowheads="1"/>
            </p:cNvSpPr>
            <p:nvPr/>
          </p:nvSpPr>
          <p:spPr bwMode="auto">
            <a:xfrm>
              <a:off x="-28575" y="38100"/>
              <a:ext cx="5700395" cy="24257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Amm</a:t>
              </a:r>
              <a:r>
                <a:rPr lang="en-US" sz="1000" dirty="0">
                  <a:effectLst/>
                  <a:latin typeface="Calibri" panose="020F0502020204030204" pitchFamily="34" charset="0"/>
                  <a:ea typeface="Calibri" panose="020F0502020204030204" pitchFamily="34" charset="0"/>
                  <a:cs typeface="Times New Roman" panose="02020603050405020304" pitchFamily="18" charset="0"/>
                </a:rPr>
                <a:t> Sulfate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Amm</a:t>
              </a:r>
              <a:r>
                <a:rPr lang="en-US" sz="1000" dirty="0">
                  <a:effectLst/>
                  <a:latin typeface="Calibri" panose="020F0502020204030204" pitchFamily="34" charset="0"/>
                  <a:ea typeface="Calibri" panose="020F0502020204030204" pitchFamily="34" charset="0"/>
                  <a:cs typeface="Times New Roman" panose="02020603050405020304" pitchFamily="18" charset="0"/>
                </a:rPr>
                <a:t> Nitrate        Organic Mass             Elem Carbon          Fine Soil          Coarse Mass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52400" y="114300"/>
              <a:ext cx="104775" cy="7366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a:off x="1085850" y="104775"/>
              <a:ext cx="104775" cy="736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p:nvPr/>
          </p:nvSpPr>
          <p:spPr>
            <a:xfrm>
              <a:off x="2000250" y="104775"/>
              <a:ext cx="104775" cy="7366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p:cNvSpPr/>
            <p:nvPr/>
          </p:nvSpPr>
          <p:spPr>
            <a:xfrm>
              <a:off x="3048000" y="104775"/>
              <a:ext cx="104775" cy="736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dirty="0"/>
                <a:t>  </a:t>
              </a:r>
            </a:p>
          </p:txBody>
        </p:sp>
        <p:sp>
          <p:nvSpPr>
            <p:cNvPr id="12" name="Rectangle 11"/>
            <p:cNvSpPr/>
            <p:nvPr/>
          </p:nvSpPr>
          <p:spPr>
            <a:xfrm>
              <a:off x="4714875" y="104775"/>
              <a:ext cx="104775" cy="7366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p:cNvSpPr/>
            <p:nvPr/>
          </p:nvSpPr>
          <p:spPr>
            <a:xfrm>
              <a:off x="3990975" y="104775"/>
              <a:ext cx="104775" cy="73660"/>
            </a:xfrm>
            <a:prstGeom prst="rect">
              <a:avLst/>
            </a:prstGeom>
            <a:solidFill>
              <a:schemeClr val="accent4">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4" name="Group 13"/>
          <p:cNvGrpSpPr/>
          <p:nvPr/>
        </p:nvGrpSpPr>
        <p:grpSpPr>
          <a:xfrm>
            <a:off x="1241778" y="6356350"/>
            <a:ext cx="5915378" cy="276909"/>
            <a:chOff x="-28575" y="38100"/>
            <a:chExt cx="5960528" cy="242570"/>
          </a:xfrm>
        </p:grpSpPr>
        <p:sp>
          <p:nvSpPr>
            <p:cNvPr id="15" name="Text Box 2"/>
            <p:cNvSpPr txBox="1">
              <a:spLocks noChangeArrowheads="1"/>
            </p:cNvSpPr>
            <p:nvPr/>
          </p:nvSpPr>
          <p:spPr bwMode="auto">
            <a:xfrm>
              <a:off x="-28575" y="38100"/>
              <a:ext cx="5960528" cy="24257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Amm</a:t>
              </a:r>
              <a:r>
                <a:rPr lang="en-US" sz="1000" dirty="0">
                  <a:effectLst/>
                  <a:latin typeface="Calibri" panose="020F0502020204030204" pitchFamily="34" charset="0"/>
                  <a:ea typeface="Calibri" panose="020F0502020204030204" pitchFamily="34" charset="0"/>
                  <a:cs typeface="Times New Roman" panose="02020603050405020304" pitchFamily="18" charset="0"/>
                </a:rPr>
                <a:t> Sulfate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Amm</a:t>
              </a:r>
              <a:r>
                <a:rPr lang="en-US" sz="1000" dirty="0">
                  <a:effectLst/>
                  <a:latin typeface="Calibri" panose="020F0502020204030204" pitchFamily="34" charset="0"/>
                  <a:ea typeface="Calibri" panose="020F0502020204030204" pitchFamily="34" charset="0"/>
                  <a:cs typeface="Times New Roman" panose="02020603050405020304" pitchFamily="18" charset="0"/>
                </a:rPr>
                <a:t> Nitrate        Organic Mass             Elem Carbon          Fine Soil          Coarse Mass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152400" y="114300"/>
              <a:ext cx="104775" cy="7366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p:cNvSpPr/>
            <p:nvPr/>
          </p:nvSpPr>
          <p:spPr>
            <a:xfrm>
              <a:off x="1085850" y="104775"/>
              <a:ext cx="104775" cy="736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Rectangle 17"/>
            <p:cNvSpPr/>
            <p:nvPr/>
          </p:nvSpPr>
          <p:spPr>
            <a:xfrm>
              <a:off x="2000250" y="104775"/>
              <a:ext cx="104775" cy="7366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Rectangle 18"/>
            <p:cNvSpPr/>
            <p:nvPr/>
          </p:nvSpPr>
          <p:spPr>
            <a:xfrm>
              <a:off x="3048000" y="104775"/>
              <a:ext cx="104775" cy="736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ectangle 19"/>
            <p:cNvSpPr/>
            <p:nvPr/>
          </p:nvSpPr>
          <p:spPr>
            <a:xfrm>
              <a:off x="4714875" y="104775"/>
              <a:ext cx="104775" cy="7366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Rectangle 20"/>
            <p:cNvSpPr/>
            <p:nvPr/>
          </p:nvSpPr>
          <p:spPr>
            <a:xfrm>
              <a:off x="3990975" y="104775"/>
              <a:ext cx="104775" cy="73660"/>
            </a:xfrm>
            <a:prstGeom prst="rect">
              <a:avLst/>
            </a:prstGeom>
            <a:solidFill>
              <a:schemeClr val="accent4">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2" name="TextBox 21"/>
          <p:cNvSpPr txBox="1"/>
          <p:nvPr/>
        </p:nvSpPr>
        <p:spPr>
          <a:xfrm>
            <a:off x="8898680" y="417689"/>
            <a:ext cx="2783965" cy="3447098"/>
          </a:xfrm>
          <a:prstGeom prst="rect">
            <a:avLst/>
          </a:prstGeom>
          <a:noFill/>
        </p:spPr>
        <p:txBody>
          <a:bodyPr wrap="square" rtlCol="0">
            <a:spAutoFit/>
          </a:bodyPr>
          <a:lstStyle/>
          <a:p>
            <a:pPr>
              <a:spcBef>
                <a:spcPts val="1200"/>
              </a:spcBef>
            </a:pPr>
            <a:r>
              <a:rPr lang="en-US" sz="1600" dirty="0" err="1">
                <a:latin typeface="Georgia" panose="02040502050405020303" pitchFamily="18" charset="0"/>
              </a:rPr>
              <a:t>CAMx</a:t>
            </a:r>
            <a:r>
              <a:rPr lang="en-US" sz="1600" dirty="0">
                <a:latin typeface="Georgia" panose="02040502050405020303" pitchFamily="18" charset="0"/>
              </a:rPr>
              <a:t> overestimates anthropogenic contributions to dust, so difficult to assess EPA dust threshold.</a:t>
            </a:r>
          </a:p>
          <a:p>
            <a:pPr>
              <a:spcBef>
                <a:spcPts val="1200"/>
              </a:spcBef>
            </a:pPr>
            <a:r>
              <a:rPr lang="en-US" sz="1600" dirty="0">
                <a:latin typeface="Georgia" panose="02040502050405020303" pitchFamily="18" charset="0"/>
              </a:rPr>
              <a:t>PSAT attributes large fractions of AmmNO3 and dust to U.S. anthropogenic emissions.  Some uncertainty due to PSAT method to tag NO3 at the boundary between the global and regional models.</a:t>
            </a:r>
          </a:p>
          <a:p>
            <a:endParaRPr lang="en-US" sz="1600" dirty="0"/>
          </a:p>
        </p:txBody>
      </p:sp>
      <p:sp>
        <p:nvSpPr>
          <p:cNvPr id="23" name="TextBox 22"/>
          <p:cNvSpPr txBox="1"/>
          <p:nvPr/>
        </p:nvSpPr>
        <p:spPr>
          <a:xfrm>
            <a:off x="8898680" y="4027305"/>
            <a:ext cx="2669458" cy="1323439"/>
          </a:xfrm>
          <a:prstGeom prst="rect">
            <a:avLst/>
          </a:prstGeom>
          <a:noFill/>
        </p:spPr>
        <p:txBody>
          <a:bodyPr wrap="square" rtlCol="0">
            <a:spAutoFit/>
          </a:bodyPr>
          <a:lstStyle/>
          <a:p>
            <a:r>
              <a:rPr lang="en-US" sz="1600" dirty="0">
                <a:latin typeface="Georgia" panose="02040502050405020303" pitchFamily="18" charset="0"/>
              </a:rPr>
              <a:t>PSAT attributes large fractions of AmmSO4 and OM to international and natural emissions, respectively. </a:t>
            </a:r>
          </a:p>
        </p:txBody>
      </p:sp>
      <p:sp>
        <p:nvSpPr>
          <p:cNvPr id="25" name="Slide Number Placeholder 24"/>
          <p:cNvSpPr>
            <a:spLocks noGrp="1"/>
          </p:cNvSpPr>
          <p:nvPr>
            <p:ph type="sldNum" sz="quarter" idx="12"/>
          </p:nvPr>
        </p:nvSpPr>
        <p:spPr/>
        <p:txBody>
          <a:bodyPr/>
          <a:lstStyle/>
          <a:p>
            <a:fld id="{8D4D1E83-8785-4C20-914D-1D029ED13A4C}" type="slidenum">
              <a:rPr lang="en-US" smtClean="0"/>
              <a:t>29</a:t>
            </a:fld>
            <a:endParaRPr lang="en-US" dirty="0"/>
          </a:p>
        </p:txBody>
      </p:sp>
    </p:spTree>
    <p:extLst>
      <p:ext uri="{BB962C8B-B14F-4D97-AF65-F5344CB8AC3E}">
        <p14:creationId xmlns:p14="http://schemas.microsoft.com/office/powerpoint/2010/main" val="3787841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D4D1E83-8785-4C20-914D-1D029ED13A4C}" type="slidenum">
              <a:rPr lang="en-US" smtClean="0"/>
              <a:t>3</a:t>
            </a:fld>
            <a:endParaRPr lang="en-US"/>
          </a:p>
        </p:txBody>
      </p:sp>
      <p:pic>
        <p:nvPicPr>
          <p:cNvPr id="3" name="Picture 8" descr="Rim Fire"/>
          <p:cNvPicPr>
            <a:picLocks noChangeAspect="1" noChangeArrowheads="1"/>
          </p:cNvPicPr>
          <p:nvPr/>
        </p:nvPicPr>
        <p:blipFill rotWithShape="1">
          <a:blip r:embed="rId2">
            <a:extLst>
              <a:ext uri="{28A0092B-C50C-407E-A947-70E740481C1C}">
                <a14:useLocalDpi xmlns:a14="http://schemas.microsoft.com/office/drawing/2010/main" val="0"/>
              </a:ext>
            </a:extLst>
          </a:blip>
          <a:srcRect l="-48" r="-434"/>
          <a:stretch/>
        </p:blipFill>
        <p:spPr bwMode="auto">
          <a:xfrm>
            <a:off x="1463198" y="1297921"/>
            <a:ext cx="9362117" cy="524099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94312" y="6371172"/>
            <a:ext cx="3041383" cy="307777"/>
          </a:xfrm>
          <a:prstGeom prst="rect">
            <a:avLst/>
          </a:prstGeom>
          <a:solidFill>
            <a:srgbClr val="669900"/>
          </a:solidFill>
        </p:spPr>
        <p:txBody>
          <a:bodyPr wrap="square">
            <a:spAutoFit/>
          </a:bodyPr>
          <a:lstStyle/>
          <a:p>
            <a:r>
              <a:rPr lang="en-US" sz="1400" b="1" dirty="0">
                <a:solidFill>
                  <a:schemeClr val="bg1"/>
                </a:solidFill>
              </a:rPr>
              <a:t>Yosemite National Park, 2013 Rim Fire </a:t>
            </a:r>
          </a:p>
        </p:txBody>
      </p:sp>
      <p:sp>
        <p:nvSpPr>
          <p:cNvPr id="5" name="Content Placeholder 2"/>
          <p:cNvSpPr txBox="1">
            <a:spLocks/>
          </p:cNvSpPr>
          <p:nvPr/>
        </p:nvSpPr>
        <p:spPr>
          <a:xfrm>
            <a:off x="756003" y="442929"/>
            <a:ext cx="10612121" cy="854992"/>
          </a:xfrm>
          <a:prstGeom prst="rect">
            <a:avLst/>
          </a:prstGeom>
          <a:solidFill>
            <a:schemeClr val="bg1">
              <a:alpha val="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Verdana" panose="020B0604030504040204" pitchFamily="34" charset="0"/>
                <a:ea typeface="Verdana" panose="020B0604030504040204" pitchFamily="34" charset="0"/>
                <a:cs typeface="Verdana" panose="020B0604030504040204" pitchFamily="34" charset="0"/>
              </a:rPr>
              <a:t>At western Class I areas haziest days can be dominated by aerosol species associated with natural wildfires or dust storms. </a:t>
            </a:r>
          </a:p>
        </p:txBody>
      </p:sp>
    </p:spTree>
    <p:extLst>
      <p:ext uri="{BB962C8B-B14F-4D97-AF65-F5344CB8AC3E}">
        <p14:creationId xmlns:p14="http://schemas.microsoft.com/office/powerpoint/2010/main" val="3831718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mond 3"/>
          <p:cNvSpPr/>
          <p:nvPr/>
        </p:nvSpPr>
        <p:spPr>
          <a:xfrm>
            <a:off x="2111023" y="4651021"/>
            <a:ext cx="67733" cy="101601"/>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4"/>
          <p:cNvSpPr/>
          <p:nvPr/>
        </p:nvSpPr>
        <p:spPr>
          <a:xfrm>
            <a:off x="3132668" y="4651021"/>
            <a:ext cx="67733" cy="101601"/>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iamond 5"/>
          <p:cNvSpPr/>
          <p:nvPr/>
        </p:nvSpPr>
        <p:spPr>
          <a:xfrm>
            <a:off x="3702756" y="4651020"/>
            <a:ext cx="67733" cy="101601"/>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4318000" y="4639730"/>
            <a:ext cx="67733" cy="101601"/>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464758" y="4651018"/>
            <a:ext cx="67733" cy="101601"/>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4938890" y="4656663"/>
            <a:ext cx="67733" cy="101601"/>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p:cNvSpPr/>
          <p:nvPr/>
        </p:nvSpPr>
        <p:spPr>
          <a:xfrm>
            <a:off x="4809066" y="4651018"/>
            <a:ext cx="67733" cy="101601"/>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a:xfrm>
            <a:off x="8621950" y="6356350"/>
            <a:ext cx="2743200" cy="365125"/>
          </a:xfrm>
        </p:spPr>
        <p:txBody>
          <a:bodyPr/>
          <a:lstStyle/>
          <a:p>
            <a:fld id="{8D4D1E83-8785-4C20-914D-1D029ED13A4C}" type="slidenum">
              <a:rPr lang="en-US" smtClean="0"/>
              <a:t>30</a:t>
            </a:fld>
            <a:endParaRPr lang="en-US"/>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089497" y="1375049"/>
            <a:ext cx="9278220" cy="4783667"/>
          </a:xfrm>
          <a:prstGeom prst="rect">
            <a:avLst/>
          </a:prstGeom>
          <a:noFill/>
        </p:spPr>
      </p:pic>
      <p:sp>
        <p:nvSpPr>
          <p:cNvPr id="10" name="Diamond 9"/>
          <p:cNvSpPr/>
          <p:nvPr/>
        </p:nvSpPr>
        <p:spPr>
          <a:xfrm>
            <a:off x="5998821" y="5122052"/>
            <a:ext cx="68983" cy="116993"/>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p:cNvSpPr/>
          <p:nvPr/>
        </p:nvSpPr>
        <p:spPr>
          <a:xfrm>
            <a:off x="6636887" y="5118783"/>
            <a:ext cx="68983" cy="116993"/>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p:cNvSpPr/>
          <p:nvPr/>
        </p:nvSpPr>
        <p:spPr>
          <a:xfrm>
            <a:off x="6909941" y="5122052"/>
            <a:ext cx="68983" cy="116993"/>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p:cNvSpPr/>
          <p:nvPr/>
        </p:nvSpPr>
        <p:spPr>
          <a:xfrm>
            <a:off x="7047912" y="5122052"/>
            <a:ext cx="68983" cy="116993"/>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p:cNvSpPr/>
          <p:nvPr/>
        </p:nvSpPr>
        <p:spPr>
          <a:xfrm>
            <a:off x="7194498" y="5125279"/>
            <a:ext cx="68983" cy="116993"/>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p:cNvSpPr/>
          <p:nvPr/>
        </p:nvSpPr>
        <p:spPr>
          <a:xfrm>
            <a:off x="7545162" y="5128553"/>
            <a:ext cx="68983" cy="116993"/>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p:cNvSpPr/>
          <p:nvPr/>
        </p:nvSpPr>
        <p:spPr>
          <a:xfrm>
            <a:off x="7691749" y="5118783"/>
            <a:ext cx="68983" cy="116993"/>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p:cNvSpPr/>
          <p:nvPr/>
        </p:nvSpPr>
        <p:spPr>
          <a:xfrm>
            <a:off x="7841216" y="5128553"/>
            <a:ext cx="68983" cy="116993"/>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iamond 20"/>
          <p:cNvSpPr/>
          <p:nvPr/>
        </p:nvSpPr>
        <p:spPr>
          <a:xfrm>
            <a:off x="1860931" y="5125283"/>
            <a:ext cx="68983" cy="116993"/>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iamond 21"/>
          <p:cNvSpPr/>
          <p:nvPr/>
        </p:nvSpPr>
        <p:spPr>
          <a:xfrm>
            <a:off x="2911153" y="5125283"/>
            <a:ext cx="68983" cy="116993"/>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mond 22"/>
          <p:cNvSpPr/>
          <p:nvPr/>
        </p:nvSpPr>
        <p:spPr>
          <a:xfrm>
            <a:off x="3472304" y="5125282"/>
            <a:ext cx="68983" cy="116993"/>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mond 24"/>
          <p:cNvSpPr/>
          <p:nvPr/>
        </p:nvSpPr>
        <p:spPr>
          <a:xfrm>
            <a:off x="4277549" y="5125279"/>
            <a:ext cx="68983" cy="116993"/>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p:cNvSpPr/>
          <p:nvPr/>
        </p:nvSpPr>
        <p:spPr>
          <a:xfrm>
            <a:off x="4731245" y="5131780"/>
            <a:ext cx="68983" cy="116993"/>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70733" y="2737606"/>
            <a:ext cx="1622817" cy="307777"/>
          </a:xfrm>
          <a:prstGeom prst="rect">
            <a:avLst/>
          </a:prstGeom>
          <a:noFill/>
        </p:spPr>
        <p:txBody>
          <a:bodyPr wrap="none" rtlCol="0">
            <a:spAutoFit/>
          </a:bodyPr>
          <a:lstStyle/>
          <a:p>
            <a:r>
              <a:rPr lang="en-US" sz="1400" dirty="0"/>
              <a:t>Most impaired days</a:t>
            </a:r>
          </a:p>
        </p:txBody>
      </p:sp>
      <p:sp>
        <p:nvSpPr>
          <p:cNvPr id="30" name="TextBox 29"/>
          <p:cNvSpPr txBox="1"/>
          <p:nvPr/>
        </p:nvSpPr>
        <p:spPr>
          <a:xfrm>
            <a:off x="8383909" y="2467664"/>
            <a:ext cx="1083374" cy="307777"/>
          </a:xfrm>
          <a:prstGeom prst="rect">
            <a:avLst/>
          </a:prstGeom>
          <a:noFill/>
        </p:spPr>
        <p:txBody>
          <a:bodyPr wrap="none" rtlCol="0">
            <a:spAutoFit/>
          </a:bodyPr>
          <a:lstStyle/>
          <a:p>
            <a:r>
              <a:rPr lang="en-US" sz="1400" dirty="0"/>
              <a:t>Haziest days</a:t>
            </a:r>
          </a:p>
        </p:txBody>
      </p:sp>
      <p:sp>
        <p:nvSpPr>
          <p:cNvPr id="31" name="Oval 30"/>
          <p:cNvSpPr/>
          <p:nvPr/>
        </p:nvSpPr>
        <p:spPr>
          <a:xfrm>
            <a:off x="8322475" y="2881506"/>
            <a:ext cx="64008" cy="64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8309075" y="2564183"/>
            <a:ext cx="75739" cy="116993"/>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653702" y="5689486"/>
            <a:ext cx="8620455" cy="271597"/>
            <a:chOff x="0" y="1495"/>
            <a:chExt cx="5926610" cy="218575"/>
          </a:xfrm>
        </p:grpSpPr>
        <p:sp>
          <p:nvSpPr>
            <p:cNvPr id="34" name="Text Box 2"/>
            <p:cNvSpPr txBox="1">
              <a:spLocks noChangeArrowheads="1"/>
            </p:cNvSpPr>
            <p:nvPr/>
          </p:nvSpPr>
          <p:spPr bwMode="auto">
            <a:xfrm>
              <a:off x="51407" y="1495"/>
              <a:ext cx="5875203" cy="2185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Amm</a:t>
              </a:r>
              <a:r>
                <a:rPr lang="en-US" sz="1100" dirty="0">
                  <a:effectLst/>
                  <a:latin typeface="Calibri" panose="020F0502020204030204" pitchFamily="34" charset="0"/>
                  <a:ea typeface="Calibri" panose="020F0502020204030204" pitchFamily="34" charset="0"/>
                  <a:cs typeface="Times New Roman" panose="02020603050405020304" pitchFamily="18" charset="0"/>
                </a:rPr>
                <a:t> Sulfate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Amm</a:t>
              </a:r>
              <a:r>
                <a:rPr lang="en-US" sz="1100" dirty="0">
                  <a:effectLst/>
                  <a:latin typeface="Calibri" panose="020F0502020204030204" pitchFamily="34" charset="0"/>
                  <a:ea typeface="Calibri" panose="020F0502020204030204" pitchFamily="34" charset="0"/>
                  <a:cs typeface="Times New Roman" panose="02020603050405020304" pitchFamily="18" charset="0"/>
                </a:rPr>
                <a:t> Nitrate              Organic Mass                 Elem Carbon              Fine Soil              Coarse Mass</a:t>
              </a: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Sea Salt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Rectangle 34"/>
            <p:cNvSpPr/>
            <p:nvPr/>
          </p:nvSpPr>
          <p:spPr>
            <a:xfrm>
              <a:off x="0" y="95250"/>
              <a:ext cx="102813" cy="7366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Rectangle 35"/>
            <p:cNvSpPr/>
            <p:nvPr/>
          </p:nvSpPr>
          <p:spPr>
            <a:xfrm>
              <a:off x="828675" y="85725"/>
              <a:ext cx="102813" cy="736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Rectangle 36"/>
            <p:cNvSpPr/>
            <p:nvPr/>
          </p:nvSpPr>
          <p:spPr>
            <a:xfrm>
              <a:off x="1657350" y="85725"/>
              <a:ext cx="102813" cy="7366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Rectangle 37"/>
            <p:cNvSpPr/>
            <p:nvPr/>
          </p:nvSpPr>
          <p:spPr>
            <a:xfrm>
              <a:off x="2562225" y="85725"/>
              <a:ext cx="102813" cy="736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9" name="Rectangle 38"/>
            <p:cNvSpPr/>
            <p:nvPr/>
          </p:nvSpPr>
          <p:spPr>
            <a:xfrm>
              <a:off x="3971925" y="85725"/>
              <a:ext cx="102813" cy="7366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Rectangle 39"/>
            <p:cNvSpPr/>
            <p:nvPr/>
          </p:nvSpPr>
          <p:spPr>
            <a:xfrm>
              <a:off x="3362325" y="85725"/>
              <a:ext cx="102813" cy="73660"/>
            </a:xfrm>
            <a:prstGeom prst="rect">
              <a:avLst/>
            </a:prstGeom>
            <a:solidFill>
              <a:schemeClr val="accent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1" name="Rectangle 40"/>
            <p:cNvSpPr/>
            <p:nvPr/>
          </p:nvSpPr>
          <p:spPr>
            <a:xfrm>
              <a:off x="4829175" y="85725"/>
              <a:ext cx="102235" cy="7366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42" name="TextBox 41"/>
          <p:cNvSpPr txBox="1"/>
          <p:nvPr/>
        </p:nvSpPr>
        <p:spPr>
          <a:xfrm>
            <a:off x="2552700" y="1576248"/>
            <a:ext cx="7135585" cy="400110"/>
          </a:xfrm>
          <a:prstGeom prst="rect">
            <a:avLst/>
          </a:prstGeom>
          <a:solidFill>
            <a:schemeClr val="bg1"/>
          </a:solidFill>
        </p:spPr>
        <p:txBody>
          <a:bodyPr wrap="square" rtlCol="0">
            <a:spAutoFit/>
          </a:bodyPr>
          <a:lstStyle/>
          <a:p>
            <a:pPr algn="ctr"/>
            <a:r>
              <a:rPr lang="en-US" sz="2000" b="1" dirty="0"/>
              <a:t>IMPROVE by Sample Date: </a:t>
            </a:r>
            <a:r>
              <a:rPr lang="en-US" sz="2000" dirty="0"/>
              <a:t>Joshua Tree NP, 2011</a:t>
            </a:r>
          </a:p>
        </p:txBody>
      </p:sp>
      <p:sp>
        <p:nvSpPr>
          <p:cNvPr id="43" name="TextBox 42"/>
          <p:cNvSpPr txBox="1"/>
          <p:nvPr/>
        </p:nvSpPr>
        <p:spPr>
          <a:xfrm>
            <a:off x="674707" y="353787"/>
            <a:ext cx="10956679" cy="800219"/>
          </a:xfrm>
          <a:prstGeom prst="rect">
            <a:avLst/>
          </a:prstGeom>
          <a:noFill/>
        </p:spPr>
        <p:txBody>
          <a:bodyPr wrap="square" rtlCol="0">
            <a:spAutoFit/>
          </a:bodyPr>
          <a:lstStyle/>
          <a:p>
            <a:r>
              <a:rPr lang="en-US" sz="2200" dirty="0">
                <a:latin typeface="Verdana" panose="020B0604030504040204" pitchFamily="34" charset="0"/>
                <a:ea typeface="Verdana" panose="020B0604030504040204" pitchFamily="34" charset="0"/>
                <a:cs typeface="Verdana" panose="020B0604030504040204" pitchFamily="34" charset="0"/>
              </a:rPr>
              <a:t>Joshua Tree NP, 2011:</a:t>
            </a:r>
            <a:r>
              <a:rPr lang="en-US" sz="2200" dirty="0"/>
              <a:t> </a:t>
            </a:r>
            <a:r>
              <a:rPr lang="en-US" sz="2400" dirty="0"/>
              <a:t/>
            </a:r>
            <a:br>
              <a:rPr lang="en-US" sz="2400" dirty="0"/>
            </a:br>
            <a:r>
              <a:rPr lang="en-US" sz="2400" dirty="0"/>
              <a:t>	</a:t>
            </a:r>
            <a:r>
              <a:rPr lang="en-US" b="1" dirty="0">
                <a:latin typeface="Georgia" panose="02040502050405020303" pitchFamily="18" charset="0"/>
              </a:rPr>
              <a:t>most overlap </a:t>
            </a:r>
            <a:r>
              <a:rPr lang="en-US" dirty="0">
                <a:latin typeface="Georgia" panose="02040502050405020303" pitchFamily="18" charset="0"/>
              </a:rPr>
              <a:t>between</a:t>
            </a:r>
            <a:r>
              <a:rPr lang="en-US" b="1" dirty="0">
                <a:latin typeface="Georgia" panose="02040502050405020303" pitchFamily="18" charset="0"/>
              </a:rPr>
              <a:t> </a:t>
            </a:r>
            <a:r>
              <a:rPr lang="en-US" dirty="0">
                <a:latin typeface="Georgia" panose="02040502050405020303" pitchFamily="18" charset="0"/>
              </a:rPr>
              <a:t>haziest days &amp; most impaired days. </a:t>
            </a:r>
            <a:endParaRPr lang="en-US" dirty="0"/>
          </a:p>
        </p:txBody>
      </p:sp>
      <p:sp>
        <p:nvSpPr>
          <p:cNvPr id="47" name="Diamond 46"/>
          <p:cNvSpPr/>
          <p:nvPr/>
        </p:nvSpPr>
        <p:spPr>
          <a:xfrm>
            <a:off x="4108182" y="5112281"/>
            <a:ext cx="68983" cy="116993"/>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4579125" y="5125279"/>
            <a:ext cx="68983" cy="116993"/>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5291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51" y="281331"/>
            <a:ext cx="7434443" cy="3303482"/>
          </a:xfrm>
          <a:prstGeom prst="rect">
            <a:avLst/>
          </a:prstGeom>
        </p:spPr>
      </p:pic>
      <p:sp>
        <p:nvSpPr>
          <p:cNvPr id="4" name="TextBox 3"/>
          <p:cNvSpPr txBox="1"/>
          <p:nvPr/>
        </p:nvSpPr>
        <p:spPr>
          <a:xfrm>
            <a:off x="7097329" y="3188498"/>
            <a:ext cx="1191986" cy="338554"/>
          </a:xfrm>
          <a:prstGeom prst="rect">
            <a:avLst/>
          </a:prstGeom>
          <a:noFill/>
        </p:spPr>
        <p:txBody>
          <a:bodyPr wrap="square" rtlCol="0">
            <a:spAutoFit/>
          </a:bodyPr>
          <a:lstStyle/>
          <a:p>
            <a:r>
              <a:rPr lang="en-US" sz="1600" b="1" dirty="0">
                <a:latin typeface="Verdana" panose="020B0604030504040204" pitchFamily="34" charset="0"/>
                <a:ea typeface="Verdana" panose="020B0604030504040204" pitchFamily="34" charset="0"/>
                <a:cs typeface="Verdana" panose="020B0604030504040204" pitchFamily="34" charset="0"/>
              </a:rPr>
              <a:t>Haziest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552" y="3584812"/>
            <a:ext cx="7434443" cy="3182876"/>
          </a:xfrm>
          <a:prstGeom prst="rect">
            <a:avLst/>
          </a:prstGeom>
        </p:spPr>
      </p:pic>
      <p:sp>
        <p:nvSpPr>
          <p:cNvPr id="7" name="TextBox 6"/>
          <p:cNvSpPr txBox="1"/>
          <p:nvPr/>
        </p:nvSpPr>
        <p:spPr>
          <a:xfrm>
            <a:off x="6912716" y="6378868"/>
            <a:ext cx="1876556" cy="338554"/>
          </a:xfrm>
          <a:prstGeom prst="rect">
            <a:avLst/>
          </a:prstGeom>
          <a:noFill/>
        </p:spPr>
        <p:txBody>
          <a:bodyPr wrap="square" rtlCol="0">
            <a:spAutoFit/>
          </a:bodyPr>
          <a:lstStyle/>
          <a:p>
            <a:r>
              <a:rPr lang="en-US" sz="1600" b="1" dirty="0">
                <a:solidFill>
                  <a:srgbClr val="FF0000"/>
                </a:solidFill>
                <a:latin typeface="Verdana" panose="020B0604030504040204" pitchFamily="34" charset="0"/>
                <a:ea typeface="Verdana" panose="020B0604030504040204" pitchFamily="34" charset="0"/>
                <a:cs typeface="Verdana" panose="020B0604030504040204" pitchFamily="34" charset="0"/>
              </a:rPr>
              <a:t>Most Impaired</a:t>
            </a:r>
          </a:p>
        </p:txBody>
      </p:sp>
      <p:sp>
        <p:nvSpPr>
          <p:cNvPr id="3" name="Slide Number Placeholder 2"/>
          <p:cNvSpPr>
            <a:spLocks noGrp="1"/>
          </p:cNvSpPr>
          <p:nvPr>
            <p:ph type="sldNum" sz="quarter" idx="12"/>
          </p:nvPr>
        </p:nvSpPr>
        <p:spPr/>
        <p:txBody>
          <a:bodyPr/>
          <a:lstStyle/>
          <a:p>
            <a:fld id="{8D4D1E83-8785-4C20-914D-1D029ED13A4C}" type="slidenum">
              <a:rPr lang="en-US" smtClean="0"/>
              <a:t>31</a:t>
            </a:fld>
            <a:endParaRPr lang="en-US"/>
          </a:p>
        </p:txBody>
      </p:sp>
      <p:sp>
        <p:nvSpPr>
          <p:cNvPr id="8" name="TextBox 7"/>
          <p:cNvSpPr txBox="1"/>
          <p:nvPr/>
        </p:nvSpPr>
        <p:spPr>
          <a:xfrm>
            <a:off x="625929" y="3642573"/>
            <a:ext cx="7135585" cy="400110"/>
          </a:xfrm>
          <a:prstGeom prst="rect">
            <a:avLst/>
          </a:prstGeom>
          <a:solidFill>
            <a:schemeClr val="bg1"/>
          </a:solidFill>
        </p:spPr>
        <p:txBody>
          <a:bodyPr wrap="square" rtlCol="0">
            <a:spAutoFit/>
          </a:bodyPr>
          <a:lstStyle/>
          <a:p>
            <a:pPr algn="ctr"/>
            <a:r>
              <a:rPr lang="en-US" sz="2000" b="1" dirty="0"/>
              <a:t>IMPROVE by Impairment: </a:t>
            </a:r>
            <a:r>
              <a:rPr lang="en-US" sz="2000" dirty="0"/>
              <a:t>Joshua Tree NP, 2011</a:t>
            </a:r>
          </a:p>
        </p:txBody>
      </p:sp>
      <p:sp>
        <p:nvSpPr>
          <p:cNvPr id="9" name="TextBox 8"/>
          <p:cNvSpPr txBox="1"/>
          <p:nvPr/>
        </p:nvSpPr>
        <p:spPr>
          <a:xfrm>
            <a:off x="557737" y="336682"/>
            <a:ext cx="7135585" cy="400110"/>
          </a:xfrm>
          <a:prstGeom prst="rect">
            <a:avLst/>
          </a:prstGeom>
          <a:solidFill>
            <a:schemeClr val="bg1"/>
          </a:solidFill>
        </p:spPr>
        <p:txBody>
          <a:bodyPr wrap="square" rtlCol="0">
            <a:spAutoFit/>
          </a:bodyPr>
          <a:lstStyle/>
          <a:p>
            <a:pPr algn="ctr"/>
            <a:r>
              <a:rPr lang="en-US" sz="2000" b="1" dirty="0"/>
              <a:t>IMPROVE by Haziest Day: </a:t>
            </a:r>
            <a:r>
              <a:rPr lang="en-US" sz="2000" dirty="0"/>
              <a:t>Joshua Tree NP, 2011</a:t>
            </a:r>
          </a:p>
        </p:txBody>
      </p:sp>
      <p:sp>
        <p:nvSpPr>
          <p:cNvPr id="6" name="TextBox 5"/>
          <p:cNvSpPr txBox="1"/>
          <p:nvPr/>
        </p:nvSpPr>
        <p:spPr>
          <a:xfrm>
            <a:off x="8200417" y="1060315"/>
            <a:ext cx="3825931" cy="2031325"/>
          </a:xfrm>
          <a:prstGeom prst="rect">
            <a:avLst/>
          </a:prstGeom>
          <a:noFill/>
        </p:spPr>
        <p:txBody>
          <a:bodyPr wrap="square" rtlCol="0">
            <a:spAutoFit/>
          </a:bodyPr>
          <a:lstStyle/>
          <a:p>
            <a:r>
              <a:rPr lang="en-US" dirty="0">
                <a:latin typeface="Georgia" panose="02040502050405020303" pitchFamily="18" charset="0"/>
              </a:rPr>
              <a:t>At JOSH, both haziest days and most impaired days dominated by AmmNO3 and AmmSO4.</a:t>
            </a:r>
          </a:p>
          <a:p>
            <a:endParaRPr lang="en-US" dirty="0">
              <a:latin typeface="Georgia" panose="02040502050405020303" pitchFamily="18" charset="0"/>
            </a:endParaRPr>
          </a:p>
          <a:p>
            <a:r>
              <a:rPr lang="en-US" dirty="0">
                <a:latin typeface="Georgia" panose="02040502050405020303" pitchFamily="18" charset="0"/>
              </a:rPr>
              <a:t>Days with highest dust not most impaired days.</a:t>
            </a:r>
          </a:p>
          <a:p>
            <a:endParaRPr lang="en-US" dirty="0">
              <a:latin typeface="Georgia" panose="02040502050405020303" pitchFamily="18" charset="0"/>
            </a:endParaRPr>
          </a:p>
        </p:txBody>
      </p:sp>
    </p:spTree>
    <p:extLst>
      <p:ext uri="{BB962C8B-B14F-4D97-AF65-F5344CB8AC3E}">
        <p14:creationId xmlns:p14="http://schemas.microsoft.com/office/powerpoint/2010/main" val="3651738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D4D1E83-8785-4C20-914D-1D029ED13A4C}" type="slidenum">
              <a:rPr lang="en-US" smtClean="0"/>
              <a:t>32</a:t>
            </a:fld>
            <a:endParaRPr lang="en-US"/>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315250" y="233463"/>
            <a:ext cx="7992171" cy="3462709"/>
          </a:xfrm>
          <a:prstGeom prst="rect">
            <a:avLst/>
          </a:prstGeom>
          <a:noFill/>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15249" y="3764604"/>
            <a:ext cx="7992171" cy="3025302"/>
          </a:xfrm>
          <a:prstGeom prst="rect">
            <a:avLst/>
          </a:prstGeom>
          <a:noFill/>
        </p:spPr>
      </p:pic>
      <p:grpSp>
        <p:nvGrpSpPr>
          <p:cNvPr id="5" name="Group 4"/>
          <p:cNvGrpSpPr/>
          <p:nvPr/>
        </p:nvGrpSpPr>
        <p:grpSpPr>
          <a:xfrm>
            <a:off x="537002" y="3277404"/>
            <a:ext cx="7548664" cy="251994"/>
            <a:chOff x="-28575" y="20320"/>
            <a:chExt cx="5700395" cy="242570"/>
          </a:xfrm>
        </p:grpSpPr>
        <p:sp>
          <p:nvSpPr>
            <p:cNvPr id="6" name="Text Box 2"/>
            <p:cNvSpPr txBox="1">
              <a:spLocks noChangeArrowheads="1"/>
            </p:cNvSpPr>
            <p:nvPr/>
          </p:nvSpPr>
          <p:spPr bwMode="auto">
            <a:xfrm>
              <a:off x="-28575" y="20320"/>
              <a:ext cx="5700395" cy="24257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Amm</a:t>
              </a:r>
              <a:r>
                <a:rPr lang="en-US" sz="1000" dirty="0">
                  <a:effectLst/>
                  <a:latin typeface="Calibri" panose="020F0502020204030204" pitchFamily="34" charset="0"/>
                  <a:ea typeface="Calibri" panose="020F0502020204030204" pitchFamily="34" charset="0"/>
                  <a:cs typeface="Times New Roman" panose="02020603050405020304" pitchFamily="18" charset="0"/>
                </a:rPr>
                <a:t> Sulfate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Amm</a:t>
              </a:r>
              <a:r>
                <a:rPr lang="en-US" sz="1000" dirty="0">
                  <a:effectLst/>
                  <a:latin typeface="Calibri" panose="020F0502020204030204" pitchFamily="34" charset="0"/>
                  <a:ea typeface="Calibri" panose="020F0502020204030204" pitchFamily="34" charset="0"/>
                  <a:cs typeface="Times New Roman" panose="02020603050405020304" pitchFamily="18" charset="0"/>
                </a:rPr>
                <a:t> Nitrate                  Organic Mass                         Elem Carbon                     Fine Soil                   Coarse Mass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52400" y="114300"/>
              <a:ext cx="104775" cy="7366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1085850" y="104775"/>
              <a:ext cx="104775" cy="736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a:off x="2000250" y="104775"/>
              <a:ext cx="104775" cy="7366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p:nvPr/>
          </p:nvSpPr>
          <p:spPr>
            <a:xfrm>
              <a:off x="3048000" y="104775"/>
              <a:ext cx="104775" cy="736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dirty="0"/>
                <a:t>  </a:t>
              </a:r>
            </a:p>
          </p:txBody>
        </p:sp>
        <p:sp>
          <p:nvSpPr>
            <p:cNvPr id="11" name="Rectangle 10"/>
            <p:cNvSpPr/>
            <p:nvPr/>
          </p:nvSpPr>
          <p:spPr>
            <a:xfrm>
              <a:off x="4714875" y="104775"/>
              <a:ext cx="104775" cy="7366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p:cNvSpPr/>
            <p:nvPr/>
          </p:nvSpPr>
          <p:spPr>
            <a:xfrm>
              <a:off x="3990975" y="104775"/>
              <a:ext cx="104775" cy="73660"/>
            </a:xfrm>
            <a:prstGeom prst="rect">
              <a:avLst/>
            </a:prstGeom>
            <a:solidFill>
              <a:schemeClr val="accent4">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3" name="Group 12"/>
          <p:cNvGrpSpPr/>
          <p:nvPr/>
        </p:nvGrpSpPr>
        <p:grpSpPr>
          <a:xfrm>
            <a:off x="765474" y="6425000"/>
            <a:ext cx="7318211" cy="296475"/>
            <a:chOff x="-28575" y="38100"/>
            <a:chExt cx="5700395" cy="242570"/>
          </a:xfrm>
        </p:grpSpPr>
        <p:sp>
          <p:nvSpPr>
            <p:cNvPr id="14" name="Text Box 2"/>
            <p:cNvSpPr txBox="1">
              <a:spLocks noChangeArrowheads="1"/>
            </p:cNvSpPr>
            <p:nvPr/>
          </p:nvSpPr>
          <p:spPr bwMode="auto">
            <a:xfrm>
              <a:off x="-28575" y="38100"/>
              <a:ext cx="5700395" cy="24257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Amm</a:t>
              </a:r>
              <a:r>
                <a:rPr lang="en-US" sz="1000" dirty="0">
                  <a:effectLst/>
                  <a:latin typeface="Calibri" panose="020F0502020204030204" pitchFamily="34" charset="0"/>
                  <a:ea typeface="Calibri" panose="020F0502020204030204" pitchFamily="34" charset="0"/>
                  <a:cs typeface="Times New Roman" panose="02020603050405020304" pitchFamily="18" charset="0"/>
                </a:rPr>
                <a:t> Sulfate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Amm</a:t>
              </a:r>
              <a:r>
                <a:rPr lang="en-US" sz="1000" dirty="0">
                  <a:effectLst/>
                  <a:latin typeface="Calibri" panose="020F0502020204030204" pitchFamily="34" charset="0"/>
                  <a:ea typeface="Calibri" panose="020F0502020204030204" pitchFamily="34" charset="0"/>
                  <a:cs typeface="Times New Roman" panose="02020603050405020304" pitchFamily="18" charset="0"/>
                </a:rPr>
                <a:t> Nitrate                  Organic Mass                       Elem Carbon                   Fine Soil                  Coarse Mass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152400" y="114300"/>
              <a:ext cx="104775" cy="7366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p:cNvSpPr/>
            <p:nvPr/>
          </p:nvSpPr>
          <p:spPr>
            <a:xfrm>
              <a:off x="1085850" y="104775"/>
              <a:ext cx="104775" cy="736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p:cNvSpPr/>
            <p:nvPr/>
          </p:nvSpPr>
          <p:spPr>
            <a:xfrm>
              <a:off x="2000250" y="104775"/>
              <a:ext cx="104775" cy="7366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Rectangle 17"/>
            <p:cNvSpPr/>
            <p:nvPr/>
          </p:nvSpPr>
          <p:spPr>
            <a:xfrm>
              <a:off x="3048000" y="104775"/>
              <a:ext cx="104775" cy="736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dirty="0"/>
                <a:t>  </a:t>
              </a:r>
            </a:p>
          </p:txBody>
        </p:sp>
        <p:sp>
          <p:nvSpPr>
            <p:cNvPr id="19" name="Rectangle 18"/>
            <p:cNvSpPr/>
            <p:nvPr/>
          </p:nvSpPr>
          <p:spPr>
            <a:xfrm>
              <a:off x="4714875" y="104775"/>
              <a:ext cx="104775" cy="7366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ectangle 19"/>
            <p:cNvSpPr/>
            <p:nvPr/>
          </p:nvSpPr>
          <p:spPr>
            <a:xfrm>
              <a:off x="3990975" y="104775"/>
              <a:ext cx="104775" cy="73660"/>
            </a:xfrm>
            <a:prstGeom prst="rect">
              <a:avLst/>
            </a:prstGeom>
            <a:solidFill>
              <a:schemeClr val="accent4">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1" name="Text Box 1311"/>
          <p:cNvSpPr txBox="1"/>
          <p:nvPr/>
        </p:nvSpPr>
        <p:spPr>
          <a:xfrm>
            <a:off x="1371600" y="3852153"/>
            <a:ext cx="6505908" cy="2895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600" b="1" dirty="0" err="1">
                <a:effectLst/>
                <a:latin typeface="Calibri" panose="020F0502020204030204" pitchFamily="34" charset="0"/>
                <a:ea typeface="Calibri" panose="020F0502020204030204" pitchFamily="34" charset="0"/>
                <a:cs typeface="Times New Roman" panose="02020603050405020304" pitchFamily="18" charset="0"/>
              </a:rPr>
              <a:t>CAMx</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PSAT Apportioned U.S. Background Aerosol Extinction –Joshua Tree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1310"/>
          <p:cNvSpPr txBox="1"/>
          <p:nvPr/>
        </p:nvSpPr>
        <p:spPr>
          <a:xfrm>
            <a:off x="1132322" y="418139"/>
            <a:ext cx="6764086" cy="2895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600" b="1" dirty="0" err="1">
                <a:effectLst/>
                <a:latin typeface="Calibri" panose="020F0502020204030204" pitchFamily="34" charset="0"/>
                <a:ea typeface="Calibri" panose="020F0502020204030204" pitchFamily="34" charset="0"/>
                <a:cs typeface="Times New Roman" panose="02020603050405020304" pitchFamily="18" charset="0"/>
              </a:rPr>
              <a:t>CAMx</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PSAT Apportioned U.S. Anthropogenic Aerosol Extinction – Joshua Tree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p:cNvSpPr txBox="1"/>
          <p:nvPr/>
        </p:nvSpPr>
        <p:spPr>
          <a:xfrm>
            <a:off x="8774349" y="894945"/>
            <a:ext cx="3239311" cy="4247317"/>
          </a:xfrm>
          <a:prstGeom prst="rect">
            <a:avLst/>
          </a:prstGeom>
          <a:noFill/>
        </p:spPr>
        <p:txBody>
          <a:bodyPr wrap="square" rtlCol="0">
            <a:spAutoFit/>
          </a:bodyPr>
          <a:lstStyle/>
          <a:p>
            <a:r>
              <a:rPr lang="en-US" dirty="0"/>
              <a:t>Uncertainty in PSAT assignment of most AmmNO3 to U.S. </a:t>
            </a:r>
            <a:r>
              <a:rPr lang="en-US" dirty="0" err="1"/>
              <a:t>anthro</a:t>
            </a:r>
            <a:r>
              <a:rPr lang="en-US" dirty="0"/>
              <a:t> and most AmmSO4 to non-U.S.</a:t>
            </a:r>
          </a:p>
          <a:p>
            <a:r>
              <a:rPr lang="en-US" dirty="0"/>
              <a:t>Contributions.</a:t>
            </a:r>
          </a:p>
          <a:p>
            <a:r>
              <a:rPr lang="en-US" dirty="0"/>
              <a:t> </a:t>
            </a:r>
          </a:p>
          <a:p>
            <a:r>
              <a:rPr lang="en-US" dirty="0"/>
              <a:t>Outcome dependent on accuracy of international emissions, global transport, and PSAT tagging.</a:t>
            </a:r>
          </a:p>
          <a:p>
            <a:endParaRPr lang="en-US" dirty="0"/>
          </a:p>
          <a:p>
            <a:r>
              <a:rPr lang="en-US" dirty="0"/>
              <a:t>Model might be more accurate for changes in impairment from U.S. anthropogenic emissions reductions</a:t>
            </a:r>
            <a:r>
              <a:rPr lang="en-US" b="1" i="1" dirty="0"/>
              <a:t> </a:t>
            </a:r>
            <a:r>
              <a:rPr lang="en-US" dirty="0"/>
              <a:t>between base year and future year</a:t>
            </a:r>
          </a:p>
        </p:txBody>
      </p:sp>
    </p:spTree>
    <p:extLst>
      <p:ext uri="{BB962C8B-B14F-4D97-AF65-F5344CB8AC3E}">
        <p14:creationId xmlns:p14="http://schemas.microsoft.com/office/powerpoint/2010/main" val="922105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570431"/>
            <a:ext cx="10619342" cy="77530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sz="3200" dirty="0">
                <a:latin typeface="Verdana" panose="020B0604030504040204" pitchFamily="34" charset="0"/>
                <a:ea typeface="Verdana" panose="020B0604030504040204" pitchFamily="34" charset="0"/>
                <a:cs typeface="Verdana" panose="020B0604030504040204" pitchFamily="34" charset="0"/>
              </a:rPr>
              <a:t>Summary: Natural vs Anthropogenic Contributions</a:t>
            </a:r>
          </a:p>
        </p:txBody>
      </p:sp>
      <p:sp>
        <p:nvSpPr>
          <p:cNvPr id="3" name="Content Placeholder 2"/>
          <p:cNvSpPr txBox="1">
            <a:spLocks/>
          </p:cNvSpPr>
          <p:nvPr/>
        </p:nvSpPr>
        <p:spPr>
          <a:xfrm>
            <a:off x="838200" y="1643864"/>
            <a:ext cx="10619342" cy="485967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buFont typeface="Wingdings" panose="05000000000000000000" pitchFamily="2" charset="2"/>
              <a:buChar char="§"/>
            </a:pPr>
            <a:r>
              <a:rPr lang="en-US" dirty="0">
                <a:latin typeface="Georgia" panose="02040502050405020303" pitchFamily="18" charset="0"/>
              </a:rPr>
              <a:t>Uncertainty in both EPA method and </a:t>
            </a:r>
            <a:r>
              <a:rPr lang="en-US" dirty="0" err="1">
                <a:latin typeface="Georgia" panose="02040502050405020303" pitchFamily="18" charset="0"/>
              </a:rPr>
              <a:t>CAMx</a:t>
            </a:r>
            <a:r>
              <a:rPr lang="en-US" dirty="0">
                <a:latin typeface="Georgia" panose="02040502050405020303" pitchFamily="18" charset="0"/>
              </a:rPr>
              <a:t> PSAT</a:t>
            </a:r>
          </a:p>
          <a:p>
            <a:pPr marL="0" indent="0">
              <a:spcBef>
                <a:spcPts val="0"/>
              </a:spcBef>
              <a:spcAft>
                <a:spcPts val="600"/>
              </a:spcAft>
              <a:buNone/>
            </a:pPr>
            <a:endParaRPr lang="en-US" sz="900" dirty="0">
              <a:latin typeface="Georgia" panose="02040502050405020303" pitchFamily="18" charset="0"/>
            </a:endParaRPr>
          </a:p>
          <a:p>
            <a:pPr>
              <a:spcBef>
                <a:spcPts val="0"/>
              </a:spcBef>
              <a:spcAft>
                <a:spcPts val="600"/>
              </a:spcAft>
              <a:buFont typeface="Wingdings" panose="05000000000000000000" pitchFamily="2" charset="2"/>
              <a:buChar char="§"/>
            </a:pPr>
            <a:r>
              <a:rPr lang="en-US" dirty="0">
                <a:latin typeface="Georgia" panose="02040502050405020303" pitchFamily="18" charset="0"/>
              </a:rPr>
              <a:t>Across sites, EPA method tends to select days with highest fractions of ammonium sulfate and ammonium nitrate as most impaired days</a:t>
            </a:r>
          </a:p>
          <a:p>
            <a:pPr lvl="1">
              <a:buFont typeface="Wingdings" panose="05000000000000000000" pitchFamily="2" charset="2"/>
              <a:buChar char="v"/>
            </a:pPr>
            <a:r>
              <a:rPr lang="en-US" dirty="0">
                <a:latin typeface="Georgia" panose="02040502050405020303" pitchFamily="18" charset="0"/>
              </a:rPr>
              <a:t>However EPA’s source estimates are not directly linked to specific emissions;  for state planning purposes, air quality models are used to define which specific emission sources are contributing on most impaired days. </a:t>
            </a:r>
          </a:p>
          <a:p>
            <a:pPr>
              <a:spcBef>
                <a:spcPts val="1200"/>
              </a:spcBef>
              <a:spcAft>
                <a:spcPts val="600"/>
              </a:spcAft>
              <a:buFont typeface="Wingdings" panose="05000000000000000000" pitchFamily="2" charset="2"/>
              <a:buChar char="§"/>
            </a:pPr>
            <a:r>
              <a:rPr lang="en-US" dirty="0">
                <a:latin typeface="Georgia" panose="02040502050405020303" pitchFamily="18" charset="0"/>
              </a:rPr>
              <a:t>For most impaired days at many western Class I areas, PSAT apportions </a:t>
            </a:r>
          </a:p>
          <a:p>
            <a:pPr lvl="1">
              <a:buFont typeface="Wingdings" panose="05000000000000000000" pitchFamily="2" charset="2"/>
              <a:buChar char="§"/>
            </a:pPr>
            <a:r>
              <a:rPr lang="en-US" dirty="0">
                <a:latin typeface="Georgia" panose="02040502050405020303" pitchFamily="18" charset="0"/>
              </a:rPr>
              <a:t>More of ammonium sulfate to international than U.S. anthropogenic emissions</a:t>
            </a:r>
          </a:p>
          <a:p>
            <a:pPr lvl="1">
              <a:buFont typeface="Wingdings" panose="05000000000000000000" pitchFamily="2" charset="2"/>
              <a:buChar char="§"/>
            </a:pPr>
            <a:r>
              <a:rPr lang="en-US" dirty="0">
                <a:latin typeface="Georgia" panose="02040502050405020303" pitchFamily="18" charset="0"/>
              </a:rPr>
              <a:t>More of ammonium nitrate to U.S. anthropogenic than international emissions</a:t>
            </a:r>
          </a:p>
          <a:p>
            <a:pPr lvl="1">
              <a:buFont typeface="Wingdings" panose="05000000000000000000" pitchFamily="2" charset="2"/>
              <a:buChar char="§"/>
            </a:pPr>
            <a:r>
              <a:rPr lang="en-US" dirty="0">
                <a:latin typeface="Georgia" panose="02040502050405020303" pitchFamily="18" charset="0"/>
              </a:rPr>
              <a:t>More carbon to natural than anthropogenic</a:t>
            </a:r>
          </a:p>
          <a:p>
            <a:pPr lvl="1">
              <a:buFont typeface="Wingdings" panose="05000000000000000000" pitchFamily="2" charset="2"/>
              <a:buChar char="§"/>
            </a:pPr>
            <a:r>
              <a:rPr lang="en-US" dirty="0">
                <a:latin typeface="Georgia" panose="02040502050405020303" pitchFamily="18" charset="0"/>
              </a:rPr>
              <a:t>More dust to anthropogenic than natural</a:t>
            </a:r>
          </a:p>
          <a:p>
            <a:pPr marL="0" indent="0">
              <a:buNone/>
            </a:pPr>
            <a:endParaRPr lang="en-US" dirty="0">
              <a:latin typeface="Georgia" panose="02040502050405020303" pitchFamily="18" charset="0"/>
            </a:endParaRPr>
          </a:p>
          <a:p>
            <a:pPr lvl="1">
              <a:buFont typeface="Wingdings" panose="05000000000000000000" pitchFamily="2" charset="2"/>
              <a:buChar char="§"/>
            </a:pPr>
            <a:endParaRPr lang="en-US" dirty="0">
              <a:latin typeface="Georgia" panose="02040502050405020303" pitchFamily="18" charset="0"/>
            </a:endParaRPr>
          </a:p>
          <a:p>
            <a:pPr marL="457200" lvl="1" indent="0">
              <a:buNone/>
            </a:pPr>
            <a:endParaRPr lang="en-US" dirty="0">
              <a:latin typeface="Georgia" panose="02040502050405020303" pitchFamily="18" charset="0"/>
            </a:endParaRPr>
          </a:p>
          <a:p>
            <a:pPr>
              <a:buFont typeface="Wingdings" panose="05000000000000000000" pitchFamily="2" charset="2"/>
              <a:buChar char="q"/>
            </a:pP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D4D1E83-8785-4C20-914D-1D029ED13A4C}" type="slidenum">
              <a:rPr lang="en-US" smtClean="0"/>
              <a:t>33</a:t>
            </a:fld>
            <a:endParaRPr lang="en-US"/>
          </a:p>
        </p:txBody>
      </p:sp>
    </p:spTree>
    <p:extLst>
      <p:ext uri="{BB962C8B-B14F-4D97-AF65-F5344CB8AC3E}">
        <p14:creationId xmlns:p14="http://schemas.microsoft.com/office/powerpoint/2010/main" val="4060453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342043" y="1019353"/>
            <a:ext cx="8785185" cy="4896091"/>
          </a:xfrm>
          <a:prstGeom prst="rect">
            <a:avLst/>
          </a:prstGeom>
          <a:noFill/>
        </p:spPr>
      </p:pic>
      <p:sp>
        <p:nvSpPr>
          <p:cNvPr id="3" name="TextBox 2"/>
          <p:cNvSpPr txBox="1"/>
          <p:nvPr/>
        </p:nvSpPr>
        <p:spPr>
          <a:xfrm>
            <a:off x="9225642" y="1735532"/>
            <a:ext cx="2803072" cy="3293209"/>
          </a:xfrm>
          <a:prstGeom prst="rect">
            <a:avLst/>
          </a:prstGeom>
          <a:noFill/>
        </p:spPr>
        <p:txBody>
          <a:bodyPr wrap="square" rtlCol="0">
            <a:spAutoFit/>
          </a:bodyPr>
          <a:lstStyle/>
          <a:p>
            <a:endParaRPr lang="en-US" sz="1600" dirty="0">
              <a:latin typeface="Georgia" panose="02040502050405020303" pitchFamily="18" charset="0"/>
            </a:endParaRPr>
          </a:p>
          <a:p>
            <a:endParaRPr lang="en-US" sz="1600" dirty="0">
              <a:latin typeface="Georgia" panose="02040502050405020303" pitchFamily="18" charset="0"/>
            </a:endParaRPr>
          </a:p>
          <a:p>
            <a:r>
              <a:rPr lang="en-US" sz="1600" dirty="0">
                <a:latin typeface="Georgia" panose="02040502050405020303" pitchFamily="18" charset="0"/>
              </a:rPr>
              <a:t>PSAT modeled</a:t>
            </a:r>
            <a:r>
              <a:rPr lang="en-US" sz="1600" i="1" dirty="0">
                <a:latin typeface="Georgia" panose="02040502050405020303" pitchFamily="18" charset="0"/>
              </a:rPr>
              <a:t> U.S. background</a:t>
            </a:r>
            <a:r>
              <a:rPr lang="en-US" sz="1600" dirty="0">
                <a:latin typeface="Georgia" panose="02040502050405020303" pitchFamily="18" charset="0"/>
              </a:rPr>
              <a:t> and </a:t>
            </a:r>
            <a:r>
              <a:rPr lang="en-US" sz="1600" i="1" dirty="0">
                <a:latin typeface="Georgia" panose="02040502050405020303" pitchFamily="18" charset="0"/>
              </a:rPr>
              <a:t>U.S. anthropogenic </a:t>
            </a:r>
            <a:r>
              <a:rPr lang="en-US" sz="1600" dirty="0">
                <a:latin typeface="Georgia" panose="02040502050405020303" pitchFamily="18" charset="0"/>
              </a:rPr>
              <a:t>are </a:t>
            </a:r>
            <a:r>
              <a:rPr lang="en-US" sz="1600" b="1" i="1" dirty="0">
                <a:latin typeface="Georgia" panose="02040502050405020303" pitchFamily="18" charset="0"/>
              </a:rPr>
              <a:t>not directly comparable</a:t>
            </a:r>
            <a:r>
              <a:rPr lang="en-US" sz="1600" b="1" dirty="0">
                <a:latin typeface="Georgia" panose="02040502050405020303" pitchFamily="18" charset="0"/>
              </a:rPr>
              <a:t> </a:t>
            </a:r>
            <a:r>
              <a:rPr lang="en-US" sz="1600" dirty="0">
                <a:latin typeface="Georgia" panose="02040502050405020303" pitchFamily="18" charset="0"/>
              </a:rPr>
              <a:t>to the </a:t>
            </a:r>
            <a:r>
              <a:rPr lang="en-US" sz="1600" i="1" dirty="0">
                <a:latin typeface="Georgia" panose="02040502050405020303" pitchFamily="18" charset="0"/>
              </a:rPr>
              <a:t>EPA anthropogenic </a:t>
            </a:r>
            <a:r>
              <a:rPr lang="en-US" sz="1600" dirty="0">
                <a:latin typeface="Georgia" panose="02040502050405020303" pitchFamily="18" charset="0"/>
              </a:rPr>
              <a:t>because current global models used for boundary conditions for regional models do not separate anthropogenic from natural emissions.</a:t>
            </a:r>
          </a:p>
        </p:txBody>
      </p:sp>
      <p:sp>
        <p:nvSpPr>
          <p:cNvPr id="5" name="Slide Number Placeholder 4"/>
          <p:cNvSpPr>
            <a:spLocks noGrp="1"/>
          </p:cNvSpPr>
          <p:nvPr>
            <p:ph type="sldNum" sz="quarter" idx="12"/>
          </p:nvPr>
        </p:nvSpPr>
        <p:spPr/>
        <p:txBody>
          <a:bodyPr/>
          <a:lstStyle/>
          <a:p>
            <a:fld id="{8D4D1E83-8785-4C20-914D-1D029ED13A4C}" type="slidenum">
              <a:rPr lang="en-US" smtClean="0"/>
              <a:t>34</a:t>
            </a:fld>
            <a:endParaRPr lang="en-US" dirty="0"/>
          </a:p>
        </p:txBody>
      </p:sp>
      <p:sp>
        <p:nvSpPr>
          <p:cNvPr id="7" name="Rectangle 6"/>
          <p:cNvSpPr/>
          <p:nvPr/>
        </p:nvSpPr>
        <p:spPr>
          <a:xfrm>
            <a:off x="260576" y="188977"/>
            <a:ext cx="10116324" cy="430887"/>
          </a:xfrm>
          <a:prstGeom prst="rect">
            <a:avLst/>
          </a:prstGeom>
        </p:spPr>
        <p:txBody>
          <a:bodyPr wrap="square">
            <a:spAutoFit/>
          </a:bodyPr>
          <a:lstStyle/>
          <a:p>
            <a:r>
              <a:rPr lang="en-US" sz="2200" dirty="0">
                <a:latin typeface="Verdana" panose="020B0604030504040204" pitchFamily="34" charset="0"/>
                <a:ea typeface="Verdana" panose="020B0604030504040204" pitchFamily="34" charset="0"/>
                <a:cs typeface="Verdana" panose="020B0604030504040204" pitchFamily="34" charset="0"/>
              </a:rPr>
              <a:t>Natural vs anthropogenic contributions to IMPROVE aerosol extinction</a:t>
            </a:r>
          </a:p>
        </p:txBody>
      </p:sp>
      <p:sp>
        <p:nvSpPr>
          <p:cNvPr id="8" name="Rectangle 7"/>
          <p:cNvSpPr/>
          <p:nvPr/>
        </p:nvSpPr>
        <p:spPr>
          <a:xfrm>
            <a:off x="342043" y="5987018"/>
            <a:ext cx="9043656" cy="584775"/>
          </a:xfrm>
          <a:prstGeom prst="rect">
            <a:avLst/>
          </a:prstGeom>
        </p:spPr>
        <p:txBody>
          <a:bodyPr wrap="square">
            <a:spAutoFit/>
          </a:bodyPr>
          <a:lstStyle/>
          <a:p>
            <a:r>
              <a:rPr lang="en-US" sz="1600" dirty="0">
                <a:latin typeface="Georgia" panose="02040502050405020303" pitchFamily="18" charset="0"/>
              </a:rPr>
              <a:t>PSAT U.S. Background is the sum of natural plus international anthropogenic contributions.</a:t>
            </a:r>
          </a:p>
          <a:p>
            <a:r>
              <a:rPr lang="en-US" sz="1600" dirty="0" err="1">
                <a:latin typeface="Georgia" panose="02040502050405020303" pitchFamily="18" charset="0"/>
              </a:rPr>
              <a:t>CAMx</a:t>
            </a:r>
            <a:r>
              <a:rPr lang="en-US" sz="1600" dirty="0">
                <a:latin typeface="Georgia" panose="02040502050405020303" pitchFamily="18" charset="0"/>
              </a:rPr>
              <a:t> PSAT source contributions are modeled percentages applied to IMPROVE measurements.  </a:t>
            </a:r>
          </a:p>
        </p:txBody>
      </p:sp>
    </p:spTree>
    <p:extLst>
      <p:ext uri="{BB962C8B-B14F-4D97-AF65-F5344CB8AC3E}">
        <p14:creationId xmlns:p14="http://schemas.microsoft.com/office/powerpoint/2010/main" val="1736266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38611" y="406272"/>
            <a:ext cx="11018520" cy="6025007"/>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838199" y="631825"/>
            <a:ext cx="10818931" cy="8373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spcAft>
                <a:spcPts val="1800"/>
              </a:spcAft>
            </a:pPr>
            <a:r>
              <a:rPr lang="en-US" sz="3200" dirty="0">
                <a:latin typeface="Verdana" panose="020B0604030504040204" pitchFamily="34" charset="0"/>
                <a:ea typeface="Verdana" panose="020B0604030504040204" pitchFamily="34" charset="0"/>
                <a:cs typeface="Verdana" panose="020B0604030504040204" pitchFamily="34" charset="0"/>
              </a:rPr>
              <a:t>Next Steps: Natural vs Anthropogenic Contributions</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txBox="1">
            <a:spLocks/>
          </p:cNvSpPr>
          <p:nvPr/>
        </p:nvSpPr>
        <p:spPr>
          <a:xfrm>
            <a:off x="838200" y="1777661"/>
            <a:ext cx="10619342" cy="4360491"/>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2400" dirty="0">
                <a:latin typeface="Georgia" panose="02040502050405020303" pitchFamily="18" charset="0"/>
              </a:rPr>
              <a:t>Future WRAP Regional Haze modeling needs to separately track international anthropogenic and natural emissions to be more consistent with EPA method. </a:t>
            </a:r>
          </a:p>
          <a:p>
            <a:pPr>
              <a:buFont typeface="Wingdings" panose="05000000000000000000" pitchFamily="2" charset="2"/>
              <a:buChar char="§"/>
            </a:pPr>
            <a:r>
              <a:rPr lang="en-US" sz="2400" dirty="0">
                <a:latin typeface="Georgia" panose="02040502050405020303" pitchFamily="18" charset="0"/>
              </a:rPr>
              <a:t>Consider options to track U.S. anthropogenic progress without international influence</a:t>
            </a:r>
          </a:p>
          <a:p>
            <a:pPr lvl="1">
              <a:buFont typeface="Wingdings" panose="05000000000000000000" pitchFamily="2" charset="2"/>
              <a:buChar char="§"/>
            </a:pPr>
            <a:r>
              <a:rPr lang="en-US" sz="2200" dirty="0">
                <a:latin typeface="Georgia" panose="02040502050405020303" pitchFamily="18" charset="0"/>
              </a:rPr>
              <a:t>Could define visibility benefit using change in modeled U.S. anthropogenic contributions between base year and future year</a:t>
            </a:r>
          </a:p>
          <a:p>
            <a:pPr lvl="1">
              <a:buFont typeface="Wingdings" panose="05000000000000000000" pitchFamily="2" charset="2"/>
              <a:buChar char="§"/>
            </a:pPr>
            <a:r>
              <a:rPr lang="en-US" sz="2200" dirty="0">
                <a:latin typeface="Georgia" panose="02040502050405020303" pitchFamily="18" charset="0"/>
              </a:rPr>
              <a:t>Could consider adjust 2064 endpoint to account for international influence </a:t>
            </a:r>
          </a:p>
          <a:p>
            <a:pPr>
              <a:buFont typeface="Wingdings" panose="05000000000000000000" pitchFamily="2" charset="2"/>
              <a:buChar char="§"/>
            </a:pPr>
            <a:r>
              <a:rPr lang="en-US" sz="2400" dirty="0">
                <a:latin typeface="Georgia" panose="02040502050405020303" pitchFamily="18" charset="0"/>
              </a:rPr>
              <a:t>Sensitivity or source apportionment analyses can be used to rank states or sectors to determine where to focus attention</a:t>
            </a:r>
          </a:p>
          <a:p>
            <a:pPr lvl="1">
              <a:buFont typeface="Wingdings" panose="05000000000000000000" pitchFamily="2" charset="2"/>
              <a:buChar char="§"/>
            </a:pP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D4D1E83-8785-4C20-914D-1D029ED13A4C}" type="slidenum">
              <a:rPr lang="en-US" smtClean="0"/>
              <a:t>35</a:t>
            </a:fld>
            <a:endParaRPr lang="en-US"/>
          </a:p>
        </p:txBody>
      </p:sp>
    </p:spTree>
    <p:extLst>
      <p:ext uri="{BB962C8B-B14F-4D97-AF65-F5344CB8AC3E}">
        <p14:creationId xmlns:p14="http://schemas.microsoft.com/office/powerpoint/2010/main" val="2795152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7700" y="1406525"/>
            <a:ext cx="11018520" cy="5024754"/>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0467" y="406273"/>
            <a:ext cx="9677400" cy="829496"/>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Conclusions</a:t>
            </a:r>
          </a:p>
        </p:txBody>
      </p:sp>
      <p:sp>
        <p:nvSpPr>
          <p:cNvPr id="3" name="Content Placeholder 2"/>
          <p:cNvSpPr txBox="1">
            <a:spLocks/>
          </p:cNvSpPr>
          <p:nvPr/>
        </p:nvSpPr>
        <p:spPr>
          <a:xfrm>
            <a:off x="770466" y="1422400"/>
            <a:ext cx="10718527" cy="52832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
            </a:pPr>
            <a:r>
              <a:rPr lang="en-US" sz="2400" dirty="0">
                <a:latin typeface="Georgia" panose="02040502050405020303" pitchFamily="18" charset="0"/>
              </a:rPr>
              <a:t>For evaluating benefits of U.S. emissions reductions in the western U.S., tracking most impaired days is better than tracking haziest days </a:t>
            </a:r>
          </a:p>
          <a:p>
            <a:pPr lvl="1">
              <a:lnSpc>
                <a:spcPct val="100000"/>
              </a:lnSpc>
              <a:buFont typeface="Wingdings" panose="05000000000000000000" pitchFamily="2" charset="2"/>
              <a:buChar char="§"/>
            </a:pPr>
            <a:r>
              <a:rPr lang="en-US" sz="1800" dirty="0">
                <a:latin typeface="Georgia" panose="02040502050405020303" pitchFamily="18" charset="0"/>
              </a:rPr>
              <a:t>Days with large wildfires or dust storms are excluded from the 20% most impaired days. </a:t>
            </a:r>
          </a:p>
          <a:p>
            <a:pPr lvl="1">
              <a:lnSpc>
                <a:spcPct val="100000"/>
              </a:lnSpc>
              <a:buFont typeface="Wingdings" panose="05000000000000000000" pitchFamily="2" charset="2"/>
              <a:buChar char="§"/>
            </a:pPr>
            <a:r>
              <a:rPr lang="en-US" sz="1800" dirty="0">
                <a:latin typeface="Georgia" panose="02040502050405020303" pitchFamily="18" charset="0"/>
              </a:rPr>
              <a:t>The most impaired metric includes days with greater contributions from U.S. anthropogenic sources, and these days will be more responsive to U.S. emission reductions and will show greater progress in reduced impairment.</a:t>
            </a:r>
          </a:p>
          <a:p>
            <a:pPr>
              <a:lnSpc>
                <a:spcPct val="100000"/>
              </a:lnSpc>
              <a:spcBef>
                <a:spcPts val="1800"/>
              </a:spcBef>
              <a:buFont typeface="Wingdings" panose="05000000000000000000" pitchFamily="2" charset="2"/>
              <a:buChar char="§"/>
            </a:pPr>
            <a:r>
              <a:rPr lang="en-US" sz="2400" dirty="0">
                <a:latin typeface="Georgia" panose="02040502050405020303" pitchFamily="18" charset="0"/>
              </a:rPr>
              <a:t>Additional global model simulations are needed to apportion boundary conditions to natural and international anthropogenic contributions:</a:t>
            </a:r>
          </a:p>
          <a:p>
            <a:pPr lvl="1">
              <a:lnSpc>
                <a:spcPct val="100000"/>
              </a:lnSpc>
              <a:buFont typeface="Wingdings" panose="05000000000000000000" pitchFamily="2" charset="2"/>
              <a:buChar char="§"/>
            </a:pPr>
            <a:r>
              <a:rPr lang="en-US" sz="1800" dirty="0">
                <a:latin typeface="Georgia" panose="02040502050405020303" pitchFamily="18" charset="0"/>
              </a:rPr>
              <a:t>This will allow direct comparison of the EPA estimates of natural to modeled natural conditions, and direct comparisons of EPA estimates of anthropogenic impairment to modeled U.S. and international anthropogenic impairment. </a:t>
            </a:r>
          </a:p>
          <a:p>
            <a:pPr lvl="1">
              <a:lnSpc>
                <a:spcPct val="100000"/>
              </a:lnSpc>
              <a:buFont typeface="Wingdings" panose="05000000000000000000" pitchFamily="2" charset="2"/>
              <a:buChar char="§"/>
            </a:pPr>
            <a:r>
              <a:rPr lang="en-US" sz="1800" dirty="0">
                <a:latin typeface="Georgia" panose="02040502050405020303" pitchFamily="18" charset="0"/>
              </a:rPr>
              <a:t>This will also allow the URP to be adjusted to account for international anthropogenic emissions so that progress can be estimated in reducing U.S. impairment.</a:t>
            </a:r>
          </a:p>
        </p:txBody>
      </p:sp>
      <p:sp>
        <p:nvSpPr>
          <p:cNvPr id="4" name="Slide Number Placeholder 3"/>
          <p:cNvSpPr>
            <a:spLocks noGrp="1"/>
          </p:cNvSpPr>
          <p:nvPr>
            <p:ph type="sldNum" sz="quarter" idx="12"/>
          </p:nvPr>
        </p:nvSpPr>
        <p:spPr/>
        <p:txBody>
          <a:bodyPr/>
          <a:lstStyle/>
          <a:p>
            <a:fld id="{8D4D1E83-8785-4C20-914D-1D029ED13A4C}" type="slidenum">
              <a:rPr lang="en-US" smtClean="0"/>
              <a:t>36</a:t>
            </a:fld>
            <a:endParaRPr lang="en-US"/>
          </a:p>
        </p:txBody>
      </p:sp>
    </p:spTree>
    <p:extLst>
      <p:ext uri="{BB962C8B-B14F-4D97-AF65-F5344CB8AC3E}">
        <p14:creationId xmlns:p14="http://schemas.microsoft.com/office/powerpoint/2010/main" val="2858161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D4D1E83-8785-4C20-914D-1D029ED13A4C}" type="slidenum">
              <a:rPr lang="en-US" smtClean="0"/>
              <a:t>37</a:t>
            </a:fld>
            <a:endParaRPr lang="en-US"/>
          </a:p>
        </p:txBody>
      </p:sp>
      <p:sp>
        <p:nvSpPr>
          <p:cNvPr id="3" name="Content Placeholder 2"/>
          <p:cNvSpPr txBox="1">
            <a:spLocks/>
          </p:cNvSpPr>
          <p:nvPr/>
        </p:nvSpPr>
        <p:spPr>
          <a:xfrm>
            <a:off x="838200" y="1457325"/>
            <a:ext cx="10515600" cy="5043487"/>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Font typeface="Wingdings" panose="05000000000000000000" pitchFamily="2" charset="2"/>
              <a:buChar char="§"/>
            </a:pPr>
            <a:r>
              <a:rPr lang="en-US" sz="2600" dirty="0">
                <a:latin typeface="Georgia" panose="02040502050405020303" pitchFamily="18" charset="0"/>
              </a:rPr>
              <a:t>In 2011, EPA’s estimates of natural contributions to carbon were generally consistent with PSAT estimates.  </a:t>
            </a:r>
          </a:p>
          <a:p>
            <a:pPr lvl="1">
              <a:lnSpc>
                <a:spcPct val="110000"/>
              </a:lnSpc>
              <a:buFont typeface="Wingdings" panose="05000000000000000000" pitchFamily="2" charset="2"/>
              <a:buChar char="§"/>
            </a:pPr>
            <a:r>
              <a:rPr lang="en-US" sz="1900" dirty="0">
                <a:latin typeface="Georgia" panose="02040502050405020303" pitchFamily="18" charset="0"/>
              </a:rPr>
              <a:t>However, for sites that frequently have extended periods of wildfire smoke, states may want to further evaluate different thresholds for episodic events than 95</a:t>
            </a:r>
            <a:r>
              <a:rPr lang="en-US" sz="1900" baseline="30000" dirty="0">
                <a:latin typeface="Georgia" panose="02040502050405020303" pitchFamily="18" charset="0"/>
              </a:rPr>
              <a:t>th</a:t>
            </a:r>
            <a:r>
              <a:rPr lang="en-US" sz="1900" dirty="0">
                <a:latin typeface="Georgia" panose="02040502050405020303" pitchFamily="18" charset="0"/>
              </a:rPr>
              <a:t> percentile.</a:t>
            </a:r>
          </a:p>
          <a:p>
            <a:pPr lvl="1">
              <a:lnSpc>
                <a:spcPct val="110000"/>
              </a:lnSpc>
              <a:buFont typeface="Wingdings" panose="05000000000000000000" pitchFamily="2" charset="2"/>
              <a:buChar char="§"/>
            </a:pPr>
            <a:r>
              <a:rPr lang="en-US" sz="1900" dirty="0">
                <a:latin typeface="Georgia" panose="02040502050405020303" pitchFamily="18" charset="0"/>
              </a:rPr>
              <a:t>Additional review of routine natural conditions could improve on Natural Conditions assumptions.</a:t>
            </a:r>
          </a:p>
          <a:p>
            <a:pPr>
              <a:lnSpc>
                <a:spcPct val="110000"/>
              </a:lnSpc>
              <a:spcBef>
                <a:spcPts val="1800"/>
              </a:spcBef>
              <a:buFont typeface="Wingdings" panose="05000000000000000000" pitchFamily="2" charset="2"/>
              <a:buChar char="§"/>
            </a:pPr>
            <a:r>
              <a:rPr lang="en-US" sz="2600" dirty="0">
                <a:latin typeface="Georgia" panose="02040502050405020303" pitchFamily="18" charset="0"/>
              </a:rPr>
              <a:t>States will still need public outreach to clarify that natural sources such as wildland fire smoke and dust can cause poor visibility in Class I areas, but are largely uncontrollable.</a:t>
            </a:r>
          </a:p>
          <a:p>
            <a:pPr lvl="1">
              <a:lnSpc>
                <a:spcPct val="110000"/>
              </a:lnSpc>
              <a:buFont typeface="Wingdings" panose="05000000000000000000" pitchFamily="2" charset="2"/>
              <a:buChar char="§"/>
            </a:pPr>
            <a:r>
              <a:rPr lang="en-US" sz="1900" dirty="0">
                <a:latin typeface="Georgia" panose="02040502050405020303" pitchFamily="18" charset="0"/>
              </a:rPr>
              <a:t>The impairment metric will help states to communicating to the public the goals and progress of the regional haze program, i.e., improving visibility on days with U.S. impairment.</a:t>
            </a:r>
          </a:p>
          <a:p>
            <a:pPr lvl="1">
              <a:lnSpc>
                <a:spcPct val="110000"/>
              </a:lnSpc>
              <a:buFont typeface="Wingdings" panose="05000000000000000000" pitchFamily="2" charset="2"/>
              <a:buChar char="§"/>
            </a:pPr>
            <a:r>
              <a:rPr lang="en-US" sz="1900" dirty="0">
                <a:latin typeface="Georgia" panose="02040502050405020303" pitchFamily="18" charset="0"/>
              </a:rPr>
              <a:t>If fire and dust impacts increase, there may be more poor visibility days in the future caused by uncontrollable sources. </a:t>
            </a:r>
          </a:p>
          <a:p>
            <a:pPr lvl="1">
              <a:lnSpc>
                <a:spcPct val="110000"/>
              </a:lnSpc>
              <a:buFont typeface="Wingdings" panose="05000000000000000000" pitchFamily="2" charset="2"/>
              <a:buChar char="§"/>
            </a:pPr>
            <a:r>
              <a:rPr lang="en-US" sz="1900" dirty="0">
                <a:latin typeface="Georgia" panose="02040502050405020303" pitchFamily="18" charset="0"/>
              </a:rPr>
              <a:t>Visitor experience is subjective and difficult to relate to 24-hour average IMPROVE measurements made every third day.  </a:t>
            </a:r>
          </a:p>
        </p:txBody>
      </p:sp>
      <p:sp>
        <p:nvSpPr>
          <p:cNvPr id="4" name="Title 1"/>
          <p:cNvSpPr txBox="1">
            <a:spLocks/>
          </p:cNvSpPr>
          <p:nvPr/>
        </p:nvSpPr>
        <p:spPr>
          <a:xfrm>
            <a:off x="770467" y="406273"/>
            <a:ext cx="9677400" cy="8294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Verdana" panose="020B0604030504040204" pitchFamily="34" charset="0"/>
                <a:ea typeface="Verdana" panose="020B0604030504040204" pitchFamily="34" charset="0"/>
                <a:cs typeface="Verdana" panose="020B0604030504040204" pitchFamily="34" charset="0"/>
              </a:rPr>
              <a:t>Conclusions</a:t>
            </a:r>
          </a:p>
        </p:txBody>
      </p:sp>
    </p:spTree>
    <p:extLst>
      <p:ext uri="{BB962C8B-B14F-4D97-AF65-F5344CB8AC3E}">
        <p14:creationId xmlns:p14="http://schemas.microsoft.com/office/powerpoint/2010/main" val="432775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D4D1E83-8785-4C20-914D-1D029ED13A4C}" type="slidenum">
              <a:rPr lang="en-US" smtClean="0"/>
              <a:t>38</a:t>
            </a:fld>
            <a:endParaRPr lang="en-US"/>
          </a:p>
        </p:txBody>
      </p:sp>
      <p:sp>
        <p:nvSpPr>
          <p:cNvPr id="9" name="TextBox 8"/>
          <p:cNvSpPr txBox="1"/>
          <p:nvPr/>
        </p:nvSpPr>
        <p:spPr>
          <a:xfrm>
            <a:off x="1313015" y="426487"/>
            <a:ext cx="2446504" cy="584775"/>
          </a:xfrm>
          <a:prstGeom prst="rect">
            <a:avLst/>
          </a:prstGeom>
          <a:noFill/>
        </p:spPr>
        <p:txBody>
          <a:bodyPr wrap="none" rtlCol="0">
            <a:spAutoFit/>
          </a:bodyPr>
          <a:lstStyle/>
          <a:p>
            <a:r>
              <a:rPr lang="en-US" sz="3200" dirty="0">
                <a:latin typeface="Verdana" panose="020B0604030504040204" pitchFamily="34" charset="0"/>
                <a:ea typeface="Verdana" panose="020B0604030504040204" pitchFamily="34" charset="0"/>
                <a:cs typeface="Verdana" panose="020B0604030504040204" pitchFamily="34" charset="0"/>
              </a:rPr>
              <a:t>Questions?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1207" b="12198"/>
          <a:stretch/>
        </p:blipFill>
        <p:spPr>
          <a:xfrm>
            <a:off x="1553183" y="1242887"/>
            <a:ext cx="9144000" cy="5252936"/>
          </a:xfrm>
          <a:prstGeom prst="rect">
            <a:avLst/>
          </a:prstGeom>
        </p:spPr>
      </p:pic>
      <p:sp>
        <p:nvSpPr>
          <p:cNvPr id="11" name="TextBox 10"/>
          <p:cNvSpPr txBox="1"/>
          <p:nvPr/>
        </p:nvSpPr>
        <p:spPr>
          <a:xfrm>
            <a:off x="1441790" y="6341934"/>
            <a:ext cx="2188953" cy="307777"/>
          </a:xfrm>
          <a:prstGeom prst="rect">
            <a:avLst/>
          </a:prstGeom>
          <a:solidFill>
            <a:srgbClr val="669900"/>
          </a:solidFill>
        </p:spPr>
        <p:txBody>
          <a:bodyPr wrap="square" rtlCol="0">
            <a:spAutoFit/>
          </a:bodyPr>
          <a:lstStyle/>
          <a:p>
            <a:r>
              <a:rPr lang="en-US" sz="1400" b="1" dirty="0">
                <a:solidFill>
                  <a:schemeClr val="bg1"/>
                </a:solidFill>
              </a:rPr>
              <a:t>Canyonlands National Park </a:t>
            </a:r>
          </a:p>
        </p:txBody>
      </p:sp>
    </p:spTree>
    <p:extLst>
      <p:ext uri="{BB962C8B-B14F-4D97-AF65-F5344CB8AC3E}">
        <p14:creationId xmlns:p14="http://schemas.microsoft.com/office/powerpoint/2010/main" val="3658584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D4D1E83-8785-4C20-914D-1D029ED13A4C}" type="slidenum">
              <a:rPr lang="en-US" smtClean="0"/>
              <a:t>4</a:t>
            </a:fld>
            <a:endParaRPr lang="en-US"/>
          </a:p>
        </p:txBody>
      </p:sp>
      <p:sp>
        <p:nvSpPr>
          <p:cNvPr id="7" name="Content Placeholder 2"/>
          <p:cNvSpPr txBox="1">
            <a:spLocks/>
          </p:cNvSpPr>
          <p:nvPr/>
        </p:nvSpPr>
        <p:spPr>
          <a:xfrm>
            <a:off x="677335" y="1118862"/>
            <a:ext cx="10470563" cy="2312079"/>
          </a:xfrm>
          <a:prstGeom prst="rect">
            <a:avLst/>
          </a:prstGeom>
          <a:solidFill>
            <a:schemeClr val="bg1">
              <a:alpha val="5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sz="2400" dirty="0">
                <a:latin typeface="Georgia" panose="02040502050405020303" pitchFamily="18" charset="0"/>
                <a:ea typeface="Verdana" panose="020B0604030504040204" pitchFamily="34" charset="0"/>
                <a:cs typeface="Verdana" panose="020B0604030504040204" pitchFamily="34" charset="0"/>
              </a:rPr>
              <a:t>2017 Revised RHR instructs states to track</a:t>
            </a:r>
            <a:r>
              <a:rPr lang="en-US" sz="2400" dirty="0">
                <a:solidFill>
                  <a:srgbClr val="FF0000"/>
                </a:solidFill>
                <a:latin typeface="Georgia" panose="02040502050405020303" pitchFamily="18" charset="0"/>
                <a:ea typeface="Verdana" panose="020B0604030504040204" pitchFamily="34" charset="0"/>
                <a:cs typeface="Verdana" panose="020B0604030504040204" pitchFamily="34" charset="0"/>
              </a:rPr>
              <a:t> </a:t>
            </a:r>
            <a:r>
              <a:rPr lang="en-US" sz="2400" dirty="0">
                <a:latin typeface="Georgia" panose="02040502050405020303" pitchFamily="18" charset="0"/>
                <a:ea typeface="Verdana" panose="020B0604030504040204" pitchFamily="34" charset="0"/>
                <a:cs typeface="Verdana" panose="020B0604030504040204" pitchFamily="34" charset="0"/>
              </a:rPr>
              <a:t>visibility progress on days with greatest anthropogenic impairment rather than overall haziest days.</a:t>
            </a:r>
          </a:p>
          <a:p>
            <a:pPr>
              <a:spcBef>
                <a:spcPts val="1800"/>
              </a:spcBef>
            </a:pPr>
            <a:r>
              <a:rPr lang="en-US" sz="2400" dirty="0">
                <a:latin typeface="Georgia" panose="02040502050405020303" pitchFamily="18" charset="0"/>
              </a:rPr>
              <a:t>EPA’s draft method to select most impaired days uses operational definitions of natural and anthropogenic contributions to IMPROVE data.</a:t>
            </a:r>
          </a:p>
          <a:p>
            <a:pPr>
              <a:spcBef>
                <a:spcPts val="1800"/>
              </a:spcBef>
            </a:pPr>
            <a:r>
              <a:rPr lang="en-US" sz="2400" dirty="0">
                <a:latin typeface="Georgia" panose="02040502050405020303" pitchFamily="18" charset="0"/>
              </a:rPr>
              <a:t>States will use regional air quality models to project future visibility improvements on the most impaired days. </a:t>
            </a:r>
          </a:p>
        </p:txBody>
      </p:sp>
      <p:sp>
        <p:nvSpPr>
          <p:cNvPr id="9" name="Title 1"/>
          <p:cNvSpPr>
            <a:spLocks noGrp="1"/>
          </p:cNvSpPr>
          <p:nvPr>
            <p:ph type="title"/>
          </p:nvPr>
        </p:nvSpPr>
        <p:spPr>
          <a:xfrm>
            <a:off x="677334" y="270495"/>
            <a:ext cx="10042548" cy="816500"/>
          </a:xfrm>
        </p:spPr>
        <p:txBody>
          <a:bodyPr>
            <a:normAutofit/>
          </a:bodyPr>
          <a:lstStyle/>
          <a:p>
            <a:r>
              <a:rPr lang="en-US" sz="3200" dirty="0">
                <a:latin typeface="Verdana" panose="020B0604030504040204" pitchFamily="34" charset="0"/>
                <a:ea typeface="Verdana" panose="020B0604030504040204" pitchFamily="34" charset="0"/>
                <a:cs typeface="Verdana" panose="020B0604030504040204" pitchFamily="34" charset="0"/>
              </a:rPr>
              <a:t>Source Contributions to IMPROVE Aerosol Data</a:t>
            </a:r>
          </a:p>
        </p:txBody>
      </p:sp>
      <p:sp>
        <p:nvSpPr>
          <p:cNvPr id="11" name="Rectangle 10"/>
          <p:cNvSpPr/>
          <p:nvPr/>
        </p:nvSpPr>
        <p:spPr>
          <a:xfrm>
            <a:off x="7212459" y="3860379"/>
            <a:ext cx="1999040" cy="2512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6066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677333" y="1172908"/>
            <a:ext cx="10515600" cy="1433006"/>
          </a:xfrm>
        </p:spPr>
        <p:txBody>
          <a:bodyPr>
            <a:normAutofit/>
          </a:bodyPr>
          <a:lstStyle/>
          <a:p>
            <a:r>
              <a:rPr lang="en-US" sz="2400" dirty="0">
                <a:latin typeface="Georgia" panose="02040502050405020303" pitchFamily="18" charset="0"/>
              </a:rPr>
              <a:t>If modeled</a:t>
            </a:r>
            <a:r>
              <a:rPr lang="en-US" sz="2400" b="1" dirty="0">
                <a:latin typeface="Georgia" panose="02040502050405020303" pitchFamily="18" charset="0"/>
              </a:rPr>
              <a:t> </a:t>
            </a:r>
            <a:r>
              <a:rPr lang="en-US" sz="2400" dirty="0">
                <a:latin typeface="Georgia" panose="02040502050405020303" pitchFamily="18" charset="0"/>
              </a:rPr>
              <a:t>U.S. anthropogenic contributions differ from EPA estimated total</a:t>
            </a:r>
            <a:r>
              <a:rPr lang="en-US" sz="2400" b="1" dirty="0">
                <a:latin typeface="Georgia" panose="02040502050405020303" pitchFamily="18" charset="0"/>
              </a:rPr>
              <a:t> </a:t>
            </a:r>
            <a:r>
              <a:rPr lang="en-US" sz="2400" dirty="0">
                <a:latin typeface="Georgia" panose="02040502050405020303" pitchFamily="18" charset="0"/>
              </a:rPr>
              <a:t>anthropogenic contributions, there can be a disconnect between modeled rate of progress and the uniform rate of progress, even if both methods are correct.</a:t>
            </a:r>
          </a:p>
          <a:p>
            <a:endParaRPr lang="en-US" sz="2400" dirty="0"/>
          </a:p>
        </p:txBody>
      </p:sp>
      <p:sp>
        <p:nvSpPr>
          <p:cNvPr id="2" name="Slide Number Placeholder 1"/>
          <p:cNvSpPr>
            <a:spLocks noGrp="1"/>
          </p:cNvSpPr>
          <p:nvPr>
            <p:ph type="sldNum" sz="quarter" idx="12"/>
          </p:nvPr>
        </p:nvSpPr>
        <p:spPr/>
        <p:txBody>
          <a:bodyPr/>
          <a:lstStyle/>
          <a:p>
            <a:fld id="{8D4D1E83-8785-4C20-914D-1D029ED13A4C}" type="slidenum">
              <a:rPr lang="en-US" smtClean="0"/>
              <a:t>5</a:t>
            </a:fld>
            <a:endParaRPr lang="en-US"/>
          </a:p>
        </p:txBody>
      </p:sp>
      <p:sp>
        <p:nvSpPr>
          <p:cNvPr id="3" name="Title 1"/>
          <p:cNvSpPr txBox="1">
            <a:spLocks/>
          </p:cNvSpPr>
          <p:nvPr/>
        </p:nvSpPr>
        <p:spPr>
          <a:xfrm>
            <a:off x="677333" y="403234"/>
            <a:ext cx="11108267" cy="490618"/>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dirty="0">
                <a:latin typeface="Verdana" panose="020B0604030504040204" pitchFamily="34" charset="0"/>
                <a:ea typeface="Verdana" panose="020B0604030504040204" pitchFamily="34" charset="0"/>
                <a:cs typeface="Verdana" panose="020B0604030504040204" pitchFamily="34" charset="0"/>
              </a:rPr>
              <a:t>Source Contributions to IMPROVE Aerosol Data</a:t>
            </a:r>
          </a:p>
        </p:txBody>
      </p:sp>
      <p:grpSp>
        <p:nvGrpSpPr>
          <p:cNvPr id="4" name="Group 3"/>
          <p:cNvGrpSpPr/>
          <p:nvPr/>
        </p:nvGrpSpPr>
        <p:grpSpPr>
          <a:xfrm>
            <a:off x="2451867" y="2788477"/>
            <a:ext cx="7411980" cy="3750435"/>
            <a:chOff x="-1" y="0"/>
            <a:chExt cx="6315064" cy="3300692"/>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315064" cy="3300692"/>
            </a:xfrm>
            <a:prstGeom prst="rect">
              <a:avLst/>
            </a:prstGeom>
            <a:noFill/>
          </p:spPr>
        </p:pic>
        <p:sp>
          <p:nvSpPr>
            <p:cNvPr id="6" name="TextBox 1"/>
            <p:cNvSpPr txBox="1"/>
            <p:nvPr/>
          </p:nvSpPr>
          <p:spPr bwMode="auto">
            <a:xfrm>
              <a:off x="5275050" y="492934"/>
              <a:ext cx="593817" cy="281043"/>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noAutofit/>
            </a:bodyPr>
            <a:lstStyle/>
            <a:p>
              <a:pPr marL="8890" marR="0" indent="-27305" eaLnBrk="0" fontAlgn="base" hangingPunct="0">
                <a:lnSpc>
                  <a:spcPts val="2165"/>
                </a:lnSpc>
                <a:spcBef>
                  <a:spcPts val="0"/>
                </a:spcBef>
                <a:spcAft>
                  <a:spcPts val="1500"/>
                </a:spcAft>
              </a:pPr>
              <a:r>
                <a:rPr lang="en-US" sz="900" kern="1200" dirty="0">
                  <a:solidFill>
                    <a:srgbClr val="000000"/>
                  </a:solidFill>
                  <a:effectLst/>
                  <a:latin typeface="Verdana" panose="020B0604030504040204" pitchFamily="34" charset="0"/>
                  <a:ea typeface="MS PGothic" panose="020B0600070205080204" pitchFamily="34" charset="-128"/>
                  <a:cs typeface="MS PGothic" panose="020B0600070205080204" pitchFamily="34" charset="-128"/>
                </a:rPr>
                <a:t>(Measured)</a:t>
              </a:r>
              <a:endParaRPr lang="en-US" sz="1200" dirty="0">
                <a:effectLst/>
                <a:latin typeface="Times New Roman" panose="02020603050405020304" pitchFamily="18" charset="0"/>
                <a:ea typeface="Times New Roman" panose="02020603050405020304" pitchFamily="18" charset="0"/>
              </a:endParaRPr>
            </a:p>
          </p:txBody>
        </p:sp>
        <p:sp>
          <p:nvSpPr>
            <p:cNvPr id="7" name="TextBox 2"/>
            <p:cNvSpPr txBox="1"/>
            <p:nvPr/>
          </p:nvSpPr>
          <p:spPr bwMode="auto">
            <a:xfrm>
              <a:off x="5242501" y="1129746"/>
              <a:ext cx="626365" cy="214693"/>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noAutofit/>
            </a:bodyPr>
            <a:lstStyle/>
            <a:p>
              <a:pPr marL="8890" marR="0" indent="-27305" eaLnBrk="0" fontAlgn="base" hangingPunct="0">
                <a:lnSpc>
                  <a:spcPts val="2165"/>
                </a:lnSpc>
                <a:spcBef>
                  <a:spcPts val="0"/>
                </a:spcBef>
                <a:spcAft>
                  <a:spcPts val="1500"/>
                </a:spcAft>
              </a:pPr>
              <a:r>
                <a:rPr lang="en-US" sz="900" kern="1200" dirty="0">
                  <a:solidFill>
                    <a:srgbClr val="000000"/>
                  </a:solidFill>
                  <a:effectLst/>
                  <a:latin typeface="Verdana" panose="020B0604030504040204" pitchFamily="34" charset="0"/>
                  <a:ea typeface="MS PGothic" panose="020B0600070205080204" pitchFamily="34" charset="-128"/>
                  <a:cs typeface="MS PGothic" panose="020B0600070205080204" pitchFamily="34" charset="-128"/>
                </a:rPr>
                <a:t>(Estimated)</a:t>
              </a:r>
              <a:endParaRPr lang="en-US" sz="1200" dirty="0">
                <a:effectLst/>
                <a:latin typeface="Times New Roman" panose="02020603050405020304" pitchFamily="18" charset="0"/>
                <a:ea typeface="Times New Roman" panose="02020603050405020304" pitchFamily="18" charset="0"/>
              </a:endParaRPr>
            </a:p>
          </p:txBody>
        </p:sp>
        <p:sp>
          <p:nvSpPr>
            <p:cNvPr id="8" name="TextBox 10"/>
            <p:cNvSpPr txBox="1"/>
            <p:nvPr/>
          </p:nvSpPr>
          <p:spPr bwMode="auto">
            <a:xfrm rot="16200000">
              <a:off x="2943921" y="2744970"/>
              <a:ext cx="431592" cy="474979"/>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noAutofit/>
            </a:bodyPr>
            <a:lstStyle/>
            <a:p>
              <a:pPr marL="8890" marR="0" indent="-27305" eaLnBrk="0" fontAlgn="base" hangingPunct="0">
                <a:lnSpc>
                  <a:spcPts val="2165"/>
                </a:lnSpc>
                <a:spcBef>
                  <a:spcPts val="0"/>
                </a:spcBef>
                <a:spcAft>
                  <a:spcPts val="1500"/>
                </a:spcAft>
              </a:pPr>
              <a:r>
                <a:rPr lang="en-US" sz="160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2028</a:t>
              </a:r>
              <a:endParaRPr lang="en-US" sz="1900" dirty="0">
                <a:effectLst/>
                <a:latin typeface="Times New Roman" panose="02020603050405020304" pitchFamily="18" charset="0"/>
                <a:ea typeface="Times New Roman" panose="02020603050405020304" pitchFamily="18" charset="0"/>
              </a:endParaRPr>
            </a:p>
          </p:txBody>
        </p:sp>
        <p:sp>
          <p:nvSpPr>
            <p:cNvPr id="9" name="TextBox 20"/>
            <p:cNvSpPr txBox="1"/>
            <p:nvPr/>
          </p:nvSpPr>
          <p:spPr bwMode="auto">
            <a:xfrm>
              <a:off x="4822569" y="696925"/>
              <a:ext cx="721605" cy="186012"/>
            </a:xfrm>
            <a:prstGeom prst="rect">
              <a:avLst/>
            </a:prstGeom>
            <a:noFill/>
            <a:ln w="9525">
              <a:noFill/>
              <a:miter lim="800000"/>
              <a:headEnd/>
              <a:tailEnd/>
            </a:ln>
            <a:effectLst/>
          </p:spPr>
          <p:txBody>
            <a:bodyPr vert="horz" wrap="none" lIns="36000" tIns="0" rIns="0" bIns="0" numCol="1" rtlCol="0" anchor="t" anchorCtr="0" compatLnSpc="1">
              <a:prstTxWarp prst="textNoShape">
                <a:avLst/>
              </a:prstTxWarp>
              <a:noAutofit/>
            </a:bodyPr>
            <a:lstStyle/>
            <a:p>
              <a:pPr marL="8890" marR="0" indent="-27305" eaLnBrk="0" fontAlgn="base" hangingPunct="0">
                <a:lnSpc>
                  <a:spcPts val="2165"/>
                </a:lnSpc>
                <a:spcBef>
                  <a:spcPts val="0"/>
                </a:spcBef>
                <a:spcAft>
                  <a:spcPts val="1500"/>
                </a:spcAft>
              </a:pPr>
              <a:r>
                <a:rPr lang="en-US" sz="1000" kern="1200" dirty="0">
                  <a:solidFill>
                    <a:srgbClr val="000000"/>
                  </a:solidFill>
                  <a:effectLst/>
                  <a:latin typeface="Verdana" panose="020B0604030504040204" pitchFamily="34" charset="0"/>
                  <a:ea typeface="MS PGothic" panose="020B0600070205080204" pitchFamily="34" charset="-128"/>
                  <a:cs typeface="MS PGothic" panose="020B0600070205080204" pitchFamily="34" charset="-128"/>
                </a:rPr>
                <a:t>(</a:t>
              </a:r>
              <a:r>
                <a:rPr lang="en-US" sz="900" kern="1200" dirty="0">
                  <a:solidFill>
                    <a:srgbClr val="000000"/>
                  </a:solidFill>
                  <a:effectLst/>
                  <a:latin typeface="Verdana" panose="020B0604030504040204" pitchFamily="34" charset="0"/>
                  <a:ea typeface="MS PGothic" panose="020B0600070205080204" pitchFamily="34" charset="-128"/>
                  <a:cs typeface="MS PGothic" panose="020B0600070205080204" pitchFamily="34" charset="-128"/>
                </a:rPr>
                <a:t>Estimated</a:t>
              </a:r>
              <a:r>
                <a:rPr lang="en-US" sz="1000" kern="1200" dirty="0">
                  <a:solidFill>
                    <a:srgbClr val="000000"/>
                  </a:solidFill>
                  <a:effectLst/>
                  <a:latin typeface="Verdana" panose="020B0604030504040204" pitchFamily="34" charset="0"/>
                  <a:ea typeface="MS PGothic" panose="020B0600070205080204" pitchFamily="34" charset="-128"/>
                  <a:cs typeface="MS PGothic" panose="020B0600070205080204" pitchFamily="34" charset="-128"/>
                </a:rPr>
                <a:t>)</a:t>
              </a:r>
              <a:endParaRPr lang="en-US" sz="1200" dirty="0">
                <a:effectLst/>
                <a:latin typeface="Times New Roman" panose="02020603050405020304" pitchFamily="18" charset="0"/>
                <a:ea typeface="Times New Roman" panose="02020603050405020304" pitchFamily="18" charset="0"/>
              </a:endParaRPr>
            </a:p>
          </p:txBody>
        </p:sp>
      </p:grpSp>
      <p:sp>
        <p:nvSpPr>
          <p:cNvPr id="14" name="Rectangle 13"/>
          <p:cNvSpPr/>
          <p:nvPr/>
        </p:nvSpPr>
        <p:spPr>
          <a:xfrm>
            <a:off x="7171362" y="3850477"/>
            <a:ext cx="1623317" cy="221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4304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669982"/>
            <a:ext cx="10515600" cy="4351338"/>
          </a:xfrm>
        </p:spPr>
        <p:txBody>
          <a:bodyPr>
            <a:normAutofit/>
          </a:bodyPr>
          <a:lstStyle/>
          <a:p>
            <a:r>
              <a:rPr lang="en-US" sz="2400" dirty="0">
                <a:latin typeface="Georgia" panose="02040502050405020303" pitchFamily="18" charset="0"/>
              </a:rPr>
              <a:t>We compared the EPA method to </a:t>
            </a:r>
            <a:r>
              <a:rPr lang="en-US" sz="2400" dirty="0" err="1">
                <a:latin typeface="Georgia" panose="02040502050405020303" pitchFamily="18" charset="0"/>
              </a:rPr>
              <a:t>CAMx</a:t>
            </a:r>
            <a:r>
              <a:rPr lang="en-US" sz="2400" dirty="0">
                <a:latin typeface="Georgia" panose="02040502050405020303" pitchFamily="18" charset="0"/>
              </a:rPr>
              <a:t> PSAT for 2011 to understand strengths and weaknesses and to summarize our results relevant to western states regional haze planning.</a:t>
            </a:r>
          </a:p>
          <a:p>
            <a:r>
              <a:rPr lang="en-US" sz="2400" dirty="0">
                <a:latin typeface="Georgia" panose="02040502050405020303" pitchFamily="18" charset="0"/>
              </a:rPr>
              <a:t>IMPROVE data and source contributions vary spatially and temporally.  2011 results reported here may not represent future conditions.</a:t>
            </a:r>
          </a:p>
          <a:p>
            <a:endParaRPr lang="en-US" sz="2400" dirty="0"/>
          </a:p>
        </p:txBody>
      </p:sp>
      <p:sp>
        <p:nvSpPr>
          <p:cNvPr id="2" name="Slide Number Placeholder 1"/>
          <p:cNvSpPr>
            <a:spLocks noGrp="1"/>
          </p:cNvSpPr>
          <p:nvPr>
            <p:ph type="sldNum" sz="quarter" idx="12"/>
          </p:nvPr>
        </p:nvSpPr>
        <p:spPr/>
        <p:txBody>
          <a:bodyPr/>
          <a:lstStyle/>
          <a:p>
            <a:fld id="{8D4D1E83-8785-4C20-914D-1D029ED13A4C}" type="slidenum">
              <a:rPr lang="en-US" smtClean="0"/>
              <a:t>6</a:t>
            </a:fld>
            <a:endParaRPr lang="en-US"/>
          </a:p>
        </p:txBody>
      </p:sp>
      <p:sp>
        <p:nvSpPr>
          <p:cNvPr id="3" name="Title 1"/>
          <p:cNvSpPr txBox="1">
            <a:spLocks/>
          </p:cNvSpPr>
          <p:nvPr/>
        </p:nvSpPr>
        <p:spPr>
          <a:xfrm>
            <a:off x="669792" y="628898"/>
            <a:ext cx="11108267" cy="70605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dirty="0">
                <a:latin typeface="Verdana" panose="020B0604030504040204" pitchFamily="34" charset="0"/>
                <a:ea typeface="Verdana" panose="020B0604030504040204" pitchFamily="34" charset="0"/>
                <a:cs typeface="Verdana" panose="020B0604030504040204" pitchFamily="34" charset="0"/>
              </a:rPr>
              <a:t>Source Contributions to IMPROVE Aerosol Data</a:t>
            </a:r>
          </a:p>
        </p:txBody>
      </p:sp>
    </p:spTree>
    <p:extLst>
      <p:ext uri="{BB962C8B-B14F-4D97-AF65-F5344CB8AC3E}">
        <p14:creationId xmlns:p14="http://schemas.microsoft.com/office/powerpoint/2010/main" val="820604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6604134" y="1468219"/>
            <a:ext cx="4588379" cy="4029198"/>
          </a:xfrm>
          <a:prstGeom prst="rect">
            <a:avLst/>
          </a:prstGeom>
        </p:spPr>
      </p:pic>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690" y="1468219"/>
            <a:ext cx="5519316" cy="4216485"/>
          </a:xfrm>
          <a:prstGeom prst="rect">
            <a:avLst/>
          </a:prstGeom>
          <a:noFill/>
          <a:ln>
            <a:noFill/>
          </a:ln>
        </p:spPr>
      </p:pic>
      <p:sp>
        <p:nvSpPr>
          <p:cNvPr id="12" name="Rectangle 11"/>
          <p:cNvSpPr/>
          <p:nvPr/>
        </p:nvSpPr>
        <p:spPr>
          <a:xfrm>
            <a:off x="1250715" y="826858"/>
            <a:ext cx="9573231" cy="461665"/>
          </a:xfrm>
          <a:prstGeom prst="rect">
            <a:avLst/>
          </a:prstGeom>
        </p:spPr>
        <p:txBody>
          <a:bodyPr wrap="square">
            <a:sp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2011 Western Air Quality Study </a:t>
            </a:r>
            <a:r>
              <a:rPr lang="en-US" sz="2400" dirty="0" err="1">
                <a:latin typeface="Verdana" panose="020B0604030504040204" pitchFamily="34" charset="0"/>
                <a:ea typeface="Verdana" panose="020B0604030504040204" pitchFamily="34" charset="0"/>
                <a:cs typeface="Verdana" panose="020B0604030504040204" pitchFamily="34" charset="0"/>
              </a:rPr>
              <a:t>CAMx</a:t>
            </a:r>
            <a:r>
              <a:rPr lang="en-US" sz="2400" dirty="0">
                <a:latin typeface="Verdana" panose="020B0604030504040204" pitchFamily="34" charset="0"/>
                <a:ea typeface="Verdana" panose="020B0604030504040204" pitchFamily="34" charset="0"/>
                <a:cs typeface="Verdana" panose="020B0604030504040204" pitchFamily="34" charset="0"/>
              </a:rPr>
              <a:t> version 6.10 2011b</a:t>
            </a:r>
          </a:p>
        </p:txBody>
      </p:sp>
      <p:sp>
        <p:nvSpPr>
          <p:cNvPr id="13" name="Rectangle 12"/>
          <p:cNvSpPr/>
          <p:nvPr/>
        </p:nvSpPr>
        <p:spPr>
          <a:xfrm>
            <a:off x="1592006" y="5684704"/>
            <a:ext cx="2436886" cy="369332"/>
          </a:xfrm>
          <a:prstGeom prst="rect">
            <a:avLst/>
          </a:prstGeom>
        </p:spPr>
        <p:txBody>
          <a:bodyPr wrap="none">
            <a:spAutoFit/>
          </a:bodyPr>
          <a:lstStyle/>
          <a:p>
            <a:r>
              <a:rPr lang="en-US" dirty="0">
                <a:latin typeface="Georgia" panose="02040502050405020303" pitchFamily="18" charset="0"/>
                <a:ea typeface="Calibri" panose="020F0502020204030204" pitchFamily="34" charset="0"/>
              </a:rPr>
              <a:t>(a) Modeling Domain </a:t>
            </a:r>
            <a:endParaRPr lang="en-US" dirty="0">
              <a:latin typeface="Georgia" panose="02040502050405020303" pitchFamily="18" charset="0"/>
            </a:endParaRPr>
          </a:p>
        </p:txBody>
      </p:sp>
      <p:sp>
        <p:nvSpPr>
          <p:cNvPr id="14" name="Rectangle 13"/>
          <p:cNvSpPr/>
          <p:nvPr/>
        </p:nvSpPr>
        <p:spPr>
          <a:xfrm>
            <a:off x="6950001" y="5556032"/>
            <a:ext cx="4393359" cy="646331"/>
          </a:xfrm>
          <a:prstGeom prst="rect">
            <a:avLst/>
          </a:prstGeom>
        </p:spPr>
        <p:txBody>
          <a:bodyPr wrap="square">
            <a:spAutoFit/>
          </a:bodyPr>
          <a:lstStyle/>
          <a:p>
            <a:r>
              <a:rPr lang="en-US" dirty="0">
                <a:latin typeface="Georgia" panose="02040502050405020303" pitchFamily="18" charset="0"/>
                <a:ea typeface="Calibri" panose="020F0502020204030204" pitchFamily="34" charset="0"/>
              </a:rPr>
              <a:t>(b) source regions for the Particle Source </a:t>
            </a:r>
          </a:p>
          <a:p>
            <a:r>
              <a:rPr lang="en-US" dirty="0">
                <a:latin typeface="Georgia" panose="02040502050405020303" pitchFamily="18" charset="0"/>
                <a:ea typeface="Calibri" panose="020F0502020204030204" pitchFamily="34" charset="0"/>
              </a:rPr>
              <a:t>Apportionment Tool (PSAT).</a:t>
            </a:r>
            <a:endParaRPr lang="en-US" dirty="0">
              <a:latin typeface="Georgia" panose="02040502050405020303" pitchFamily="18" charset="0"/>
            </a:endParaRPr>
          </a:p>
        </p:txBody>
      </p:sp>
      <p:sp>
        <p:nvSpPr>
          <p:cNvPr id="2" name="Slide Number Placeholder 1"/>
          <p:cNvSpPr>
            <a:spLocks noGrp="1"/>
          </p:cNvSpPr>
          <p:nvPr>
            <p:ph type="sldNum" sz="quarter" idx="12"/>
          </p:nvPr>
        </p:nvSpPr>
        <p:spPr/>
        <p:txBody>
          <a:bodyPr/>
          <a:lstStyle/>
          <a:p>
            <a:fld id="{8D4D1E83-8785-4C20-914D-1D029ED13A4C}" type="slidenum">
              <a:rPr lang="en-US" smtClean="0"/>
              <a:t>7</a:t>
            </a:fld>
            <a:endParaRPr lang="en-US"/>
          </a:p>
        </p:txBody>
      </p:sp>
      <p:sp>
        <p:nvSpPr>
          <p:cNvPr id="3" name="Rectangle 2"/>
          <p:cNvSpPr/>
          <p:nvPr/>
        </p:nvSpPr>
        <p:spPr>
          <a:xfrm>
            <a:off x="661702" y="6352143"/>
            <a:ext cx="3697231" cy="369332"/>
          </a:xfrm>
          <a:prstGeom prst="rect">
            <a:avLst/>
          </a:prstGeom>
        </p:spPr>
        <p:txBody>
          <a:bodyPr wrap="none">
            <a:spAutoFit/>
          </a:bodyPr>
          <a:lstStyle/>
          <a:p>
            <a:r>
              <a:rPr lang="en-US" dirty="0"/>
              <a:t>http://views.cira.colostate.edu/tsdw/</a:t>
            </a:r>
          </a:p>
        </p:txBody>
      </p:sp>
      <p:pic>
        <p:nvPicPr>
          <p:cNvPr id="1026" name="Picture 2" descr="Western Air Quality Data Warehou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783" y="6310981"/>
            <a:ext cx="428341" cy="410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113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D4D1E83-8785-4C20-914D-1D029ED13A4C}" type="slidenum">
              <a:rPr lang="en-US" smtClean="0"/>
              <a:t>8</a:t>
            </a:fld>
            <a:endParaRPr lang="en-US"/>
          </a:p>
        </p:txBody>
      </p:sp>
      <p:sp>
        <p:nvSpPr>
          <p:cNvPr id="4" name="TextBox 3"/>
          <p:cNvSpPr txBox="1"/>
          <p:nvPr/>
        </p:nvSpPr>
        <p:spPr>
          <a:xfrm>
            <a:off x="1623317" y="5957706"/>
            <a:ext cx="9154274" cy="646331"/>
          </a:xfrm>
          <a:prstGeom prst="rect">
            <a:avLst/>
          </a:prstGeom>
          <a:noFill/>
        </p:spPr>
        <p:txBody>
          <a:bodyPr wrap="square" rtlCol="0">
            <a:spAutoFit/>
          </a:bodyPr>
          <a:lstStyle/>
          <a:p>
            <a:r>
              <a:rPr lang="en-US" dirty="0">
                <a:latin typeface="Georgia" panose="02040502050405020303" pitchFamily="18" charset="0"/>
              </a:rPr>
              <a:t>2011 </a:t>
            </a:r>
            <a:r>
              <a:rPr lang="en-US" dirty="0" err="1">
                <a:latin typeface="Georgia" panose="02040502050405020303" pitchFamily="18" charset="0"/>
              </a:rPr>
              <a:t>CAMx</a:t>
            </a:r>
            <a:r>
              <a:rPr lang="en-US" dirty="0">
                <a:latin typeface="Georgia" panose="02040502050405020303" pitchFamily="18" charset="0"/>
              </a:rPr>
              <a:t> performance is best for AmmSO4 and more variable for AmmNO3 and OM.</a:t>
            </a:r>
          </a:p>
          <a:p>
            <a:r>
              <a:rPr lang="en-US" dirty="0">
                <a:latin typeface="Georgia" panose="02040502050405020303" pitchFamily="18" charset="0"/>
              </a:rPr>
              <a:t>PSAT source contributions are applied as percentage to IMPROVE aerosol extinction</a:t>
            </a:r>
          </a:p>
        </p:txBody>
      </p:sp>
      <p:sp>
        <p:nvSpPr>
          <p:cNvPr id="5" name="TextBox 4"/>
          <p:cNvSpPr txBox="1"/>
          <p:nvPr/>
        </p:nvSpPr>
        <p:spPr>
          <a:xfrm>
            <a:off x="605927" y="365967"/>
            <a:ext cx="11288988" cy="400110"/>
          </a:xfrm>
          <a:prstGeom prst="rect">
            <a:avLst/>
          </a:prstGeom>
          <a:noFill/>
        </p:spPr>
        <p:txBody>
          <a:bodyPr wrap="non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Example sites represent different geographic areas and different source contributions </a:t>
            </a:r>
          </a:p>
        </p:txBody>
      </p:sp>
      <p:grpSp>
        <p:nvGrpSpPr>
          <p:cNvPr id="7" name="Group 6"/>
          <p:cNvGrpSpPr/>
          <p:nvPr/>
        </p:nvGrpSpPr>
        <p:grpSpPr>
          <a:xfrm>
            <a:off x="1504679" y="967634"/>
            <a:ext cx="8858250" cy="4886325"/>
            <a:chOff x="1504679" y="919511"/>
            <a:chExt cx="8858250" cy="4886325"/>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504679" y="919511"/>
              <a:ext cx="8858250" cy="4886325"/>
            </a:xfrm>
            <a:prstGeom prst="rect">
              <a:avLst/>
            </a:prstGeom>
            <a:noFill/>
          </p:spPr>
        </p:pic>
        <p:sp>
          <p:nvSpPr>
            <p:cNvPr id="6" name="TextBox 5"/>
            <p:cNvSpPr txBox="1"/>
            <p:nvPr/>
          </p:nvSpPr>
          <p:spPr>
            <a:xfrm>
              <a:off x="4511020" y="5447848"/>
              <a:ext cx="1016324" cy="282510"/>
            </a:xfrm>
            <a:prstGeom prst="rect">
              <a:avLst/>
            </a:prstGeom>
            <a:solidFill>
              <a:schemeClr val="bg1"/>
            </a:solidFill>
          </p:spPr>
          <p:txBody>
            <a:bodyPr wrap="square" rtlCol="0">
              <a:spAutoFit/>
            </a:bodyPr>
            <a:lstStyle/>
            <a:p>
              <a:r>
                <a:rPr lang="en-US" sz="1200" dirty="0">
                  <a:solidFill>
                    <a:schemeClr val="tx1">
                      <a:lumMod val="65000"/>
                      <a:lumOff val="35000"/>
                    </a:schemeClr>
                  </a:solidFill>
                  <a:latin typeface="Calibri" panose="020F0502020204030204" pitchFamily="34" charset="0"/>
                  <a:cs typeface="Calibri" panose="020F0502020204030204" pitchFamily="34" charset="0"/>
                </a:rPr>
                <a:t>Organic Mass </a:t>
              </a:r>
            </a:p>
          </p:txBody>
        </p:sp>
      </p:grpSp>
    </p:spTree>
    <p:extLst>
      <p:ext uri="{BB962C8B-B14F-4D97-AF65-F5344CB8AC3E}">
        <p14:creationId xmlns:p14="http://schemas.microsoft.com/office/powerpoint/2010/main" val="634703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29971" y="1515308"/>
            <a:ext cx="8968903" cy="5045009"/>
          </a:xfrm>
          <a:prstGeom prst="rect">
            <a:avLst/>
          </a:prstGeom>
        </p:spPr>
      </p:pic>
      <p:sp>
        <p:nvSpPr>
          <p:cNvPr id="9" name="Slide Number Placeholder 8"/>
          <p:cNvSpPr>
            <a:spLocks noGrp="1"/>
          </p:cNvSpPr>
          <p:nvPr>
            <p:ph type="sldNum" sz="quarter" idx="12"/>
          </p:nvPr>
        </p:nvSpPr>
        <p:spPr/>
        <p:txBody>
          <a:bodyPr/>
          <a:lstStyle/>
          <a:p>
            <a:fld id="{8D4D1E83-8785-4C20-914D-1D029ED13A4C}" type="slidenum">
              <a:rPr lang="en-US" smtClean="0"/>
              <a:t>9</a:t>
            </a:fld>
            <a:endParaRPr lang="en-US"/>
          </a:p>
        </p:txBody>
      </p:sp>
      <p:sp>
        <p:nvSpPr>
          <p:cNvPr id="10" name="TextBox 9"/>
          <p:cNvSpPr txBox="1"/>
          <p:nvPr/>
        </p:nvSpPr>
        <p:spPr>
          <a:xfrm>
            <a:off x="1287811" y="6333119"/>
            <a:ext cx="2186390" cy="307777"/>
          </a:xfrm>
          <a:prstGeom prst="rect">
            <a:avLst/>
          </a:prstGeom>
          <a:solidFill>
            <a:srgbClr val="669900"/>
          </a:solidFill>
        </p:spPr>
        <p:txBody>
          <a:bodyPr wrap="square" rtlCol="0">
            <a:spAutoFit/>
          </a:bodyPr>
          <a:lstStyle/>
          <a:p>
            <a:r>
              <a:rPr lang="en-US" sz="1400" b="1" dirty="0">
                <a:solidFill>
                  <a:schemeClr val="bg1"/>
                </a:solidFill>
                <a:effectLst>
                  <a:outerShdw blurRad="38100" dist="38100" dir="2700000" algn="tl">
                    <a:srgbClr val="000000">
                      <a:alpha val="43137"/>
                    </a:srgbClr>
                  </a:outerShdw>
                </a:effectLst>
              </a:rPr>
              <a:t>Yellowstone National Park </a:t>
            </a:r>
          </a:p>
        </p:txBody>
      </p:sp>
      <p:sp>
        <p:nvSpPr>
          <p:cNvPr id="3" name="TextBox 2"/>
          <p:cNvSpPr txBox="1"/>
          <p:nvPr/>
        </p:nvSpPr>
        <p:spPr>
          <a:xfrm>
            <a:off x="1122436" y="408132"/>
            <a:ext cx="9800247" cy="800219"/>
          </a:xfrm>
          <a:prstGeom prst="rect">
            <a:avLst/>
          </a:prstGeom>
          <a:noFill/>
        </p:spPr>
        <p:txBody>
          <a:bodyPr wrap="none" rtlCol="0">
            <a:spAutoFit/>
          </a:bodyPr>
          <a:lstStyle/>
          <a:p>
            <a:r>
              <a:rPr lang="en-US" sz="2800" dirty="0">
                <a:latin typeface="Verdana" panose="020B0604030504040204" pitchFamily="34" charset="0"/>
                <a:ea typeface="Verdana" panose="020B0604030504040204" pitchFamily="34" charset="0"/>
                <a:cs typeface="Verdana" panose="020B0604030504040204" pitchFamily="34" charset="0"/>
              </a:rPr>
              <a:t>EPA draft recommended methods: </a:t>
            </a:r>
          </a:p>
          <a:p>
            <a:r>
              <a:rPr lang="en-US" dirty="0">
                <a:latin typeface="Verdana" panose="020B0604030504040204" pitchFamily="34" charset="0"/>
                <a:ea typeface="Verdana" panose="020B0604030504040204" pitchFamily="34" charset="0"/>
                <a:cs typeface="Verdana" panose="020B0604030504040204" pitchFamily="34" charset="0"/>
              </a:rPr>
              <a:t>Estimated Natural and Anthropogenic Contributions to IMPROVE Aerosol Extinction</a:t>
            </a:r>
          </a:p>
        </p:txBody>
      </p:sp>
    </p:spTree>
    <p:extLst>
      <p:ext uri="{BB962C8B-B14F-4D97-AF65-F5344CB8AC3E}">
        <p14:creationId xmlns:p14="http://schemas.microsoft.com/office/powerpoint/2010/main" val="1103755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8865</TotalTime>
  <Words>2321</Words>
  <Application>Microsoft Office PowerPoint</Application>
  <PresentationFormat>Widescreen</PresentationFormat>
  <Paragraphs>321</Paragraphs>
  <Slides>38</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MS PGothic</vt:lpstr>
      <vt:lpstr>Arial</vt:lpstr>
      <vt:lpstr>Calibri</vt:lpstr>
      <vt:lpstr>Calibri Light</vt:lpstr>
      <vt:lpstr>Century Gothic</vt:lpstr>
      <vt:lpstr>Georgia</vt:lpstr>
      <vt:lpstr>Gill Sans MT</vt:lpstr>
      <vt:lpstr>Times New Roman</vt:lpstr>
      <vt:lpstr>Verdana</vt:lpstr>
      <vt:lpstr>Wingdings</vt:lpstr>
      <vt:lpstr>Office Theme</vt:lpstr>
      <vt:lpstr>Evaluating Revised Tracking Metric for Regional Haze Planning </vt:lpstr>
      <vt:lpstr>IMPROVE measured aerosol species composition and calculated light extinction are used to track visibility progress in regional haze planning. </vt:lpstr>
      <vt:lpstr>PowerPoint Presentation</vt:lpstr>
      <vt:lpstr>Source Contributions to IMPROVE Aerosol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 Next: Comparison of EPA method to PSAT for Organic Mass extinction at Yellowstone and Glacier National Parks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PowerPoint Presentation</vt:lpstr>
      <vt:lpstr>PowerPoint Presentation</vt:lpstr>
    </vt:vector>
  </TitlesOfParts>
  <Company>National Park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Brewer, Patricia F</dc:creator>
  <cp:lastModifiedBy>Brewer, Patricia F</cp:lastModifiedBy>
  <cp:revision>102</cp:revision>
  <cp:lastPrinted>2018-04-03T21:17:00Z</cp:lastPrinted>
  <dcterms:created xsi:type="dcterms:W3CDTF">2018-03-14T15:45:58Z</dcterms:created>
  <dcterms:modified xsi:type="dcterms:W3CDTF">2018-04-13T18:58:08Z</dcterms:modified>
</cp:coreProperties>
</file>